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3" r:id="rId2"/>
    <p:sldId id="366" r:id="rId3"/>
    <p:sldId id="418" r:id="rId4"/>
    <p:sldId id="422" r:id="rId5"/>
    <p:sldId id="429" r:id="rId6"/>
    <p:sldId id="428" r:id="rId7"/>
    <p:sldId id="411" r:id="rId8"/>
    <p:sldId id="368" r:id="rId9"/>
    <p:sldId id="455" r:id="rId10"/>
    <p:sldId id="426" r:id="rId11"/>
    <p:sldId id="425" r:id="rId12"/>
    <p:sldId id="450" r:id="rId13"/>
    <p:sldId id="431" r:id="rId14"/>
    <p:sldId id="433" r:id="rId15"/>
    <p:sldId id="398" r:id="rId16"/>
    <p:sldId id="454" r:id="rId17"/>
    <p:sldId id="452" r:id="rId18"/>
    <p:sldId id="405" r:id="rId19"/>
    <p:sldId id="439" r:id="rId20"/>
    <p:sldId id="453" r:id="rId21"/>
    <p:sldId id="440" r:id="rId22"/>
    <p:sldId id="432" r:id="rId23"/>
    <p:sldId id="410" r:id="rId24"/>
    <p:sldId id="451" r:id="rId25"/>
    <p:sldId id="444" r:id="rId26"/>
    <p:sldId id="391" r:id="rId27"/>
    <p:sldId id="278" r:id="rId2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800000"/>
    <a:srgbClr val="336600"/>
    <a:srgbClr val="990000"/>
    <a:srgbClr val="003366"/>
    <a:srgbClr val="ECE3C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74270" autoAdjust="0"/>
  </p:normalViewPr>
  <p:slideViewPr>
    <p:cSldViewPr>
      <p:cViewPr varScale="1">
        <p:scale>
          <a:sx n="80" d="100"/>
          <a:sy n="80" d="100"/>
        </p:scale>
        <p:origin x="6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.epa.local\rb\RB6\RB6Tahoe\SHARED\TMDLs\LakeTahoe\Presentations\Pollutant%20Budget%20Pie%20Charts\TMDL.Pies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.epa.local\rb\RB6\RB6Tahoe\SHARED\TMDLs\LakeTahoe\Presentations\Pollutant%20Budget%20Pie%20Charts\TMDL.Pies2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/>
              <a:t>Total Nitrogen Estimates: 
Percent Contribution per Source Category</a:t>
            </a:r>
          </a:p>
        </c:rich>
      </c:tx>
      <c:layout>
        <c:manualLayout>
          <c:xMode val="edge"/>
          <c:yMode val="edge"/>
          <c:x val="0.13673671259842518"/>
          <c:y val="7.3425912670007157E-2"/>
        </c:manualLayout>
      </c:layout>
      <c:overlay val="0"/>
      <c:spPr>
        <a:solidFill>
          <a:schemeClr val="accent3">
            <a:lumMod val="65000"/>
          </a:schemeClr>
        </a:solidFill>
        <a:ln w="25400">
          <a:noFill/>
        </a:ln>
      </c:spPr>
    </c:title>
    <c:autoTitleDeleted val="0"/>
    <c:view3D>
      <c:rotX val="15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08274894810659"/>
          <c:y val="0.48757215692608463"/>
          <c:w val="0.61430575035063117"/>
          <c:h val="0.3326962953142694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2"/>
          <c:dPt>
            <c:idx val="0"/>
            <c:bubble3D val="0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40E-4DAD-861D-BC2756FDB090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40E-4DAD-861D-BC2756FDB090}"/>
              </c:ext>
            </c:extLst>
          </c:dPt>
          <c:dPt>
            <c:idx val="2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40E-4DAD-861D-BC2756FDB090}"/>
              </c:ext>
            </c:extLst>
          </c:dPt>
          <c:dPt>
            <c:idx val="3"/>
            <c:bubble3D val="0"/>
            <c:explosion val="8"/>
            <c:extLst>
              <c:ext xmlns:c16="http://schemas.microsoft.com/office/drawing/2014/chart" uri="{C3380CC4-5D6E-409C-BE32-E72D297353CC}">
                <c16:uniqueId val="{00000006-940E-4DAD-861D-BC2756FDB090}"/>
              </c:ext>
            </c:extLst>
          </c:dPt>
          <c:dPt>
            <c:idx val="4"/>
            <c:bubble3D val="0"/>
            <c:explosion val="1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940E-4DAD-861D-BC2756FDB090}"/>
              </c:ext>
            </c:extLst>
          </c:dPt>
          <c:dPt>
            <c:idx val="5"/>
            <c:bubble3D val="0"/>
            <c:spPr>
              <a:solidFill>
                <a:srgbClr val="9933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940E-4DAD-861D-BC2756FDB090}"/>
              </c:ext>
            </c:extLst>
          </c:dPt>
          <c:dLbls>
            <c:dLbl>
              <c:idx val="0"/>
              <c:layout>
                <c:manualLayout>
                  <c:x val="1.4054559639391506E-2"/>
                  <c:y val="-3.4190901113665961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Urban Upland 
16%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0E-4DAD-861D-BC2756FDB090}"/>
                </c:ext>
              </c:extLst>
            </c:dLbl>
            <c:dLbl>
              <c:idx val="1"/>
              <c:layout>
                <c:manualLayout>
                  <c:x val="4.7317814910314948E-2"/>
                  <c:y val="4.8399669760717856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Non-urban Upland 
15.5%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0E-4DAD-861D-BC2756FDB090}"/>
                </c:ext>
              </c:extLst>
            </c:dLbl>
            <c:dLbl>
              <c:idx val="2"/>
              <c:layout>
                <c:manualLayout>
                  <c:x val="-8.8230576108449976E-2"/>
                  <c:y val="6.1399303005088335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Stream Channel Erosion 0.5%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0E-4DAD-861D-BC2756FDB090}"/>
                </c:ext>
              </c:extLst>
            </c:dLbl>
            <c:dLbl>
              <c:idx val="3"/>
              <c:layout>
                <c:manualLayout>
                  <c:x val="6.8290891578938778E-2"/>
                  <c:y val="-0.30115830811627103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Atmospheric Deposition 
55%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0E-4DAD-861D-BC2756FDB090}"/>
                </c:ext>
              </c:extLst>
            </c:dLbl>
            <c:dLbl>
              <c:idx val="4"/>
              <c:layout>
                <c:manualLayout>
                  <c:x val="-0.13018461409210508"/>
                  <c:y val="-7.7850443746191822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Groundwater 
12.5%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0E-4DAD-861D-BC2756FDB090}"/>
                </c:ext>
              </c:extLst>
            </c:dLbl>
            <c:dLbl>
              <c:idx val="5"/>
              <c:layout>
                <c:manualLayout>
                  <c:x val="-2.5214332770802983E-2"/>
                  <c:y val="-0.1206170502776480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Shoreline Erosion 
0.5%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0E-4DAD-861D-BC2756FDB09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[TMDL.Pies2.xls]Pie.data!$L$4:$L$9</c:f>
              <c:strCache>
                <c:ptCount val="6"/>
                <c:pt idx="0">
                  <c:v>Urban Upland</c:v>
                </c:pt>
                <c:pt idx="1">
                  <c:v>Non-urban Upland</c:v>
                </c:pt>
                <c:pt idx="2">
                  <c:v>Stream Channel Erosion</c:v>
                </c:pt>
                <c:pt idx="3">
                  <c:v>Atmospheric Deposition</c:v>
                </c:pt>
                <c:pt idx="4">
                  <c:v>Groundwater</c:v>
                </c:pt>
                <c:pt idx="5">
                  <c:v>Shoreline Erosion</c:v>
                </c:pt>
              </c:strCache>
            </c:strRef>
          </c:cat>
          <c:val>
            <c:numRef>
              <c:f>[TMDL.Pies2.xls]Pie.data!$N$4:$N$9</c:f>
              <c:numCache>
                <c:formatCode>0.0%</c:formatCode>
                <c:ptCount val="6"/>
                <c:pt idx="0">
                  <c:v>0.15869017632241814</c:v>
                </c:pt>
                <c:pt idx="1">
                  <c:v>0.15617128463476071</c:v>
                </c:pt>
                <c:pt idx="2">
                  <c:v>5.0377833753148613E-3</c:v>
                </c:pt>
                <c:pt idx="3">
                  <c:v>0.54911838790931988</c:v>
                </c:pt>
                <c:pt idx="4">
                  <c:v>0.12594458438287154</c:v>
                </c:pt>
                <c:pt idx="5">
                  <c:v>5.0377833753148613E-3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40E-4DAD-861D-BC2756FDB09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accent3">
        <a:lumMod val="65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/>
              <a:t>Total Phosphorus Estimates: 
Percent Contribution per Source Category</a:t>
            </a:r>
          </a:p>
        </c:rich>
      </c:tx>
      <c:layout>
        <c:manualLayout>
          <c:xMode val="edge"/>
          <c:yMode val="edge"/>
          <c:x val="0.14456838078837311"/>
          <c:y val="6.0044197885007533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910018775847694"/>
          <c:y val="0.43186180422264875"/>
          <c:w val="0.62306695986473704"/>
          <c:h val="0.33781190019193857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14"/>
          <c:dPt>
            <c:idx val="0"/>
            <c:bubble3D val="0"/>
            <c:explosion val="3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B4F-462C-8E98-9CC1687E4658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B4F-462C-8E98-9CC1687E4658}"/>
              </c:ext>
            </c:extLst>
          </c:dPt>
          <c:dPt>
            <c:idx val="2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B4F-462C-8E98-9CC1687E4658}"/>
              </c:ext>
            </c:extLst>
          </c:dPt>
          <c:dPt>
            <c:idx val="3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B4F-462C-8E98-9CC1687E4658}"/>
              </c:ext>
            </c:extLst>
          </c:dPt>
          <c:dPt>
            <c:idx val="4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B4F-462C-8E98-9CC1687E4658}"/>
              </c:ext>
            </c:extLst>
          </c:dPt>
          <c:dPt>
            <c:idx val="5"/>
            <c:bubble3D val="0"/>
            <c:spPr>
              <a:solidFill>
                <a:srgbClr val="80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BB4F-462C-8E98-9CC1687E4658}"/>
              </c:ext>
            </c:extLst>
          </c:dPt>
          <c:dLbls>
            <c:dLbl>
              <c:idx val="0"/>
              <c:layout>
                <c:manualLayout>
                  <c:x val="-0.11002874332589951"/>
                  <c:y val="-0.13489086993085952"/>
                </c:manualLayout>
              </c:layout>
              <c:tx>
                <c:rich>
                  <a:bodyPr/>
                  <a:lstStyle/>
                  <a:p>
                    <a:pPr>
                      <a:defRPr sz="14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Urban Upland 38%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4F-462C-8E98-9CC1687E4658}"/>
                </c:ext>
              </c:extLst>
            </c:dLbl>
            <c:dLbl>
              <c:idx val="1"/>
              <c:layout>
                <c:manualLayout>
                  <c:x val="0.1016669973675543"/>
                  <c:y val="3.8128883762975407E-2"/>
                </c:manualLayout>
              </c:layout>
              <c:tx>
                <c:rich>
                  <a:bodyPr/>
                  <a:lstStyle/>
                  <a:p>
                    <a:pPr>
                      <a:defRPr sz="14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Non-urban Upland
 26%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4F-462C-8E98-9CC1687E4658}"/>
                </c:ext>
              </c:extLst>
            </c:dLbl>
            <c:dLbl>
              <c:idx val="2"/>
              <c:layout>
                <c:manualLayout>
                  <c:x val="4.9600916486637531E-2"/>
                  <c:y val="8.4923101405384727E-2"/>
                </c:manualLayout>
              </c:layout>
              <c:tx>
                <c:rich>
                  <a:bodyPr/>
                  <a:lstStyle/>
                  <a:p>
                    <a:pPr>
                      <a:defRPr sz="14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Stream Channel Erosion 2%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4F-462C-8E98-9CC1687E4658}"/>
                </c:ext>
              </c:extLst>
            </c:dLbl>
            <c:dLbl>
              <c:idx val="3"/>
              <c:layout>
                <c:manualLayout>
                  <c:x val="-2.3404097245129901E-2"/>
                  <c:y val="-6.3392061897902141E-2"/>
                </c:manualLayout>
              </c:layout>
              <c:tx>
                <c:rich>
                  <a:bodyPr/>
                  <a:lstStyle/>
                  <a:p>
                    <a:pPr>
                      <a:defRPr sz="14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Atmospheric Deposition
 15%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4F-462C-8E98-9CC1687E4658}"/>
                </c:ext>
              </c:extLst>
            </c:dLbl>
            <c:dLbl>
              <c:idx val="4"/>
              <c:layout>
                <c:manualLayout>
                  <c:x val="7.9266132516682519E-2"/>
                  <c:y val="-9.4531136843035046E-2"/>
                </c:manualLayout>
              </c:layout>
              <c:tx>
                <c:rich>
                  <a:bodyPr/>
                  <a:lstStyle/>
                  <a:p>
                    <a:pPr>
                      <a:defRPr sz="14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Groundwater
 15%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4F-462C-8E98-9CC1687E4658}"/>
                </c:ext>
              </c:extLst>
            </c:dLbl>
            <c:dLbl>
              <c:idx val="5"/>
              <c:layout>
                <c:manualLayout>
                  <c:x val="0.12959162318939876"/>
                  <c:y val="-0.10230359935419864"/>
                </c:manualLayout>
              </c:layout>
              <c:tx>
                <c:rich>
                  <a:bodyPr/>
                  <a:lstStyle/>
                  <a:p>
                    <a:pPr>
                      <a:defRPr sz="14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Shoreline Erosion 4%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4F-462C-8E98-9CC1687E465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[TMDL.Pies2.xls]Pie.data!$L$41:$L$46</c:f>
              <c:strCache>
                <c:ptCount val="6"/>
                <c:pt idx="0">
                  <c:v>Urban Upland</c:v>
                </c:pt>
                <c:pt idx="1">
                  <c:v>Non-urban Upland</c:v>
                </c:pt>
                <c:pt idx="2">
                  <c:v>Stream Channel Erosion</c:v>
                </c:pt>
                <c:pt idx="3">
                  <c:v>Atmospheric Deposition</c:v>
                </c:pt>
                <c:pt idx="4">
                  <c:v>Groundwater</c:v>
                </c:pt>
                <c:pt idx="5">
                  <c:v>Shoreline Erosion</c:v>
                </c:pt>
              </c:strCache>
            </c:strRef>
          </c:cat>
          <c:val>
            <c:numRef>
              <c:f>[TMDL.Pies2.xls]Pie.data!$N$41:$N$46</c:f>
              <c:numCache>
                <c:formatCode>0.0%</c:formatCode>
                <c:ptCount val="6"/>
                <c:pt idx="0">
                  <c:v>0.38297872340425532</c:v>
                </c:pt>
                <c:pt idx="1">
                  <c:v>0.25531914893617019</c:v>
                </c:pt>
                <c:pt idx="2">
                  <c:v>2.1276595744680851E-2</c:v>
                </c:pt>
                <c:pt idx="3">
                  <c:v>0.14893617021276595</c:v>
                </c:pt>
                <c:pt idx="4">
                  <c:v>0.14893617021276595</c:v>
                </c:pt>
                <c:pt idx="5">
                  <c:v>4.2553191489361701E-2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B4F-462C-8E98-9CC1687E465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accent3">
        <a:lumMod val="65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994210939937899E-2"/>
          <c:y val="6.0772846575996201E-2"/>
          <c:w val="0.90700578906006202"/>
          <c:h val="0.84082295394893802"/>
        </c:manualLayout>
      </c:layout>
      <c:lineChart>
        <c:grouping val="standard"/>
        <c:varyColors val="0"/>
        <c:ser>
          <c:idx val="0"/>
          <c:order val="0"/>
          <c:spPr>
            <a:ln w="5715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</c:v>
                </c:pt>
                <c:pt idx="1">
                  <c:v>19</c:v>
                </c:pt>
                <c:pt idx="2">
                  <c:v>32</c:v>
                </c:pt>
                <c:pt idx="3">
                  <c:v>35</c:v>
                </c:pt>
                <c:pt idx="4">
                  <c:v>38</c:v>
                </c:pt>
                <c:pt idx="5">
                  <c:v>42</c:v>
                </c:pt>
                <c:pt idx="6">
                  <c:v>44</c:v>
                </c:pt>
                <c:pt idx="7">
                  <c:v>47</c:v>
                </c:pt>
                <c:pt idx="8">
                  <c:v>51</c:v>
                </c:pt>
                <c:pt idx="9">
                  <c:v>55</c:v>
                </c:pt>
                <c:pt idx="10">
                  <c:v>58</c:v>
                </c:pt>
                <c:pt idx="11">
                  <c:v>61</c:v>
                </c:pt>
                <c:pt idx="12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0D-4793-8472-B6D6C9DC7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6015096"/>
        <c:axId val="2146018408"/>
      </c:lineChart>
      <c:catAx>
        <c:axId val="2146015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bg2"/>
            </a:solidFill>
          </a:ln>
        </c:spPr>
        <c:txPr>
          <a:bodyPr/>
          <a:lstStyle/>
          <a:p>
            <a:pPr>
              <a:defRPr sz="1800" baseline="0"/>
            </a:pPr>
            <a:endParaRPr lang="en-US"/>
          </a:p>
        </c:txPr>
        <c:crossAx val="2146018408"/>
        <c:crosses val="autoZero"/>
        <c:auto val="1"/>
        <c:lblAlgn val="ctr"/>
        <c:lblOffset val="100"/>
        <c:noMultiLvlLbl val="0"/>
      </c:catAx>
      <c:valAx>
        <c:axId val="2146018408"/>
        <c:scaling>
          <c:orientation val="minMax"/>
        </c:scaling>
        <c:delete val="0"/>
        <c:axPos val="l"/>
        <c:majorGridlines>
          <c:spPr>
            <a:ln w="25400" cmpd="sng">
              <a:solidFill>
                <a:schemeClr val="tx1">
                  <a:alpha val="67000"/>
                </a:schemeClr>
              </a:solidFill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ln w="38100">
            <a:solidFill>
              <a:schemeClr val="bg2"/>
            </a:solidFill>
          </a:ln>
        </c:spPr>
        <c:txPr>
          <a:bodyPr/>
          <a:lstStyle/>
          <a:p>
            <a:pPr>
              <a:defRPr sz="1800" baseline="0"/>
            </a:pPr>
            <a:endParaRPr lang="en-US"/>
          </a:p>
        </c:txPr>
        <c:crossAx val="2146015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0.22105</cdr:x>
      <cdr:y>0.70909</cdr:y>
    </cdr:from>
    <cdr:to>
      <cdr:x>0.38947</cdr:x>
      <cdr:y>0.86542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0200" y="2971800"/>
          <a:ext cx="1219200" cy="655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dirty="0"/>
        </a:p>
      </cdr:txBody>
    </cdr:sp>
  </cdr:relSizeAnchor>
  <cdr:relSizeAnchor xmlns:cdr="http://schemas.openxmlformats.org/drawingml/2006/chartDrawing">
    <cdr:from>
      <cdr:x>0.09758</cdr:x>
      <cdr:y>0.72424</cdr:y>
    </cdr:from>
    <cdr:to>
      <cdr:x>0.16073</cdr:x>
      <cdr:y>0.81515</cdr:y>
    </cdr:to>
    <cdr:sp macro="" textlink="">
      <cdr:nvSpPr>
        <cdr:cNvPr id="3" name="5-Point Star 2"/>
        <cdr:cNvSpPr/>
      </cdr:nvSpPr>
      <cdr:spPr bwMode="auto">
        <a:xfrm xmlns:a="http://schemas.openxmlformats.org/drawingml/2006/main">
          <a:off x="706355" y="3035299"/>
          <a:ext cx="457200" cy="381000"/>
        </a:xfrm>
        <a:prstGeom xmlns:a="http://schemas.openxmlformats.org/drawingml/2006/main" prst="star5">
          <a:avLst/>
        </a:prstGeom>
        <a:solidFill xmlns:a="http://schemas.openxmlformats.org/drawingml/2006/main">
          <a:srgbClr val="800000">
            <a:alpha val="80000"/>
          </a:srgbClr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non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DF21E9-000D-4D17-B160-1EF77A982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060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31863">
              <a:defRPr sz="1300"/>
            </a:lvl1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31863">
              <a:defRPr sz="1300"/>
            </a:lvl1pPr>
          </a:lstStyle>
          <a:p>
            <a:endParaRPr lang="en-US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/>
            </a:lvl1pPr>
          </a:lstStyle>
          <a:p>
            <a:fld id="{93950C3D-24B3-4150-8095-28CBBB773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230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40E17-5A92-46DA-ABAE-5E2BF04F254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181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181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181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181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FA586-1D24-45BB-BBBE-0DB78E2F479A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9"/>
            <a:ext cx="5607050" cy="4183062"/>
          </a:xfrm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5C9A-90B3-4A67-A3B1-BC00F1B2B5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5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C3D-24B3-4150-8095-28CBBB77304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7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98F289-E201-42B0-8B75-A1854B0EA1B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8305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C3D-24B3-4150-8095-28CBBB77304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737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3B0FC-5052-493C-A096-871C927015C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864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C3D-24B3-4150-8095-28CBBB77304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856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267EB-A588-493B-97B4-AD96C04104F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689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82FE95-33ED-4DF2-BAB8-3E833A415FDB}" type="slidenum">
              <a:rPr lang="en-US"/>
              <a:pPr/>
              <a:t>18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01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C3D-24B3-4150-8095-28CBBB77304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10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96212-6D8B-4ACE-B0CF-3680BE2BA7E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4502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4A23A-B297-452B-8CF3-E34C899BFD2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 lIns="93150" tIns="46577" rIns="93150" bIns="46577"/>
          <a:lstStyle/>
          <a:p>
            <a:endParaRPr lang="en-US" altLang="en-US" dirty="0"/>
          </a:p>
        </p:txBody>
      </p:sp>
      <p:sp>
        <p:nvSpPr>
          <p:cNvPr id="190468" name="Slide Number Placeholder 3"/>
          <p:cNvSpPr txBox="1">
            <a:spLocks noGrp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0" tIns="46577" rIns="93150" bIns="46577" anchor="b"/>
          <a:lstStyle>
            <a:lvl1pPr algn="l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algn="l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20663" algn="l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20663" algn="l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20663" algn="l" defTabSz="88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20663" defTabSz="881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20663" defTabSz="881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20663" defTabSz="881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20663" defTabSz="881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5863E9D-C56C-4A94-A032-55CB0D478FB9}" type="slidenum">
              <a:rPr lang="en-US" altLang="en-US" sz="1200">
                <a:latin typeface="Calibri" panose="020F0502020204030204" pitchFamily="34" charset="0"/>
              </a:rPr>
              <a:pPr algn="r"/>
              <a:t>20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74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23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102A3-0BFB-4D8D-835B-B0C1B64997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1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0C3D-24B3-4150-8095-28CBBB773049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442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AE7DC-CC03-4D67-8279-60B1B18F00E4}" type="slidenum">
              <a:rPr lang="en-US"/>
              <a:pPr/>
              <a:t>23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14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AE7DC-CC03-4D67-8279-60B1B18F00E4}" type="slidenum">
              <a:rPr lang="en-US"/>
              <a:pPr/>
              <a:t>24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77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AE7DC-CC03-4D67-8279-60B1B18F00E4}" type="slidenum">
              <a:rPr lang="en-US"/>
              <a:pPr/>
              <a:t>25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14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96212-6D8B-4ACE-B0CF-3680BE2BA7E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0812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F0DF3-8290-4CB0-A205-1477152CF7E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98F289-E201-42B0-8B75-A1854B0EA1B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305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98F289-E201-42B0-8B75-A1854B0EA1B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20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8C8E8-0A90-C249-BA6B-941C0505990F}" type="slidenum">
              <a:rPr lang="en-US"/>
              <a:pPr/>
              <a:t>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5EBDF-4840-CA4D-9318-D762982AB00B}" type="slidenum">
              <a:rPr lang="en-US"/>
              <a:pPr/>
              <a:t>6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32EA2-B97F-4A85-9C68-C6C38933003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201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AE4F1-AB73-462E-8BF8-851892CCED8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194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98F289-E201-42B0-8B75-A1854B0EA1B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996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28 October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Lake Tahoe TMDL Program Status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AECB6-54C1-4A44-932C-0CED664F3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86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28 October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Lake Tahoe TMDL Program Status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EB98-D57C-4F26-ACD4-BC4D9DCD3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47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28 October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Lake Tahoe TMDL Program Status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330DC-D1B1-4685-8FF2-3EC45B02A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10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28 May 2009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Lake Tahoe TMDL Program Status Report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B2DF8E-0E91-4A06-8DE2-26A3F3401E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381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28 May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Lake Tahoe TMDL Program Status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7A8769-3D71-49AE-87F9-9A211A3B91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66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28 October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Lake Tahoe TMDL Program Status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81D25-36F4-403D-A203-B0872ACE8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43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28 October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Lake Tahoe TMDL Program Status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615BC-EBB6-4A2E-9216-6C9F937F06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85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28 October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Lake Tahoe TMDL Program Status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EFC26-2F82-45FD-AAF7-4E122ACC72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56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28 October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Lake Tahoe TMDL Program Status Report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D8410-9097-4301-9CB8-99C2DDADE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00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28 October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Lake Tahoe TMDL Program Status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6EC71-3C3E-4B5B-AA6D-ADDE04415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31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28 October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Lake Tahoe TMDL Program Status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35A9D-2F1C-4794-9FB7-350B2B2369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6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28 October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Lake Tahoe TMDL Program Status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C3402-E254-40CA-9421-14771FC88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28 October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Lake Tahoe TMDL Program Status Report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9B01-E6EF-4A99-B01E-26F1249BA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13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r>
              <a:rPr lang="en-US" altLang="en-US"/>
              <a:t>28 October 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en-US"/>
              <a:t>Lake Tahoe TMDL Program Status Report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DED0CD-1AFD-47B2-B54F-188D08DD017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45" name="Group 21"/>
          <p:cNvGrpSpPr>
            <a:grpSpLocks noChangeAspect="1"/>
          </p:cNvGrpSpPr>
          <p:nvPr userDrawn="1"/>
        </p:nvGrpSpPr>
        <p:grpSpPr bwMode="auto">
          <a:xfrm>
            <a:off x="19050" y="0"/>
            <a:ext cx="9124950" cy="6096000"/>
            <a:chOff x="12" y="0"/>
            <a:chExt cx="5748" cy="3840"/>
          </a:xfrm>
        </p:grpSpPr>
        <p:sp>
          <p:nvSpPr>
            <p:cNvPr id="1046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2" y="0"/>
              <a:ext cx="5748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23"/>
            <p:cNvGrpSpPr>
              <a:grpSpLocks/>
            </p:cNvGrpSpPr>
            <p:nvPr/>
          </p:nvGrpSpPr>
          <p:grpSpPr bwMode="auto">
            <a:xfrm>
              <a:off x="11" y="-1"/>
              <a:ext cx="5749" cy="3841"/>
              <a:chOff x="11" y="-1"/>
              <a:chExt cx="5749" cy="3841"/>
            </a:xfrm>
          </p:grpSpPr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11" y="-1"/>
                <a:ext cx="5747" cy="38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49" name="Picture 25"/>
              <p:cNvPicPr>
                <a:picLocks noChangeAspect="1" noChangeArrowheads="1"/>
              </p:cNvPicPr>
              <p:nvPr/>
            </p:nvPicPr>
            <p:blipFill>
              <a:blip r:embed="rId15">
                <a:lum contrast="-5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" y="0"/>
                <a:ext cx="5748" cy="3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50" name="Group 26"/>
            <p:cNvGrpSpPr>
              <a:grpSpLocks/>
            </p:cNvGrpSpPr>
            <p:nvPr/>
          </p:nvGrpSpPr>
          <p:grpSpPr bwMode="auto">
            <a:xfrm>
              <a:off x="12" y="-4"/>
              <a:ext cx="626" cy="3846"/>
              <a:chOff x="12" y="-4"/>
              <a:chExt cx="626" cy="3846"/>
            </a:xfrm>
          </p:grpSpPr>
          <p:pic>
            <p:nvPicPr>
              <p:cNvPr id="1051" name="Picture 27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" y="0"/>
                <a:ext cx="616" cy="3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12" y="-4"/>
                <a:ext cx="626" cy="3846"/>
              </a:xfrm>
              <a:prstGeom prst="rect">
                <a:avLst/>
              </a:prstGeom>
              <a:noFill/>
              <a:ln w="9525" cap="rnd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1582506" y="685800"/>
            <a:ext cx="66139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3500" b="1" dirty="0" smtClean="0">
                <a:solidFill>
                  <a:srgbClr val="FFCC00"/>
                </a:solidFill>
              </a:rPr>
              <a:t>Lake Tahoe</a:t>
            </a:r>
            <a:r>
              <a:rPr lang="en-US" altLang="en-US" sz="3500" b="1" dirty="0">
                <a:solidFill>
                  <a:srgbClr val="FFCC00"/>
                </a:solidFill>
              </a:rPr>
              <a:t>:</a:t>
            </a:r>
            <a:r>
              <a:rPr lang="en-US" altLang="en-US" sz="3500" b="1" dirty="0" smtClean="0">
                <a:solidFill>
                  <a:srgbClr val="FFCC00"/>
                </a:solidFill>
              </a:rPr>
              <a:t> Journey to</a:t>
            </a:r>
          </a:p>
          <a:p>
            <a:r>
              <a:rPr lang="en-US" altLang="en-US" sz="3500" b="1" dirty="0" smtClean="0">
                <a:solidFill>
                  <a:srgbClr val="FFCC00"/>
                </a:solidFill>
              </a:rPr>
              <a:t>Lake </a:t>
            </a:r>
            <a:r>
              <a:rPr lang="en-US" altLang="en-US" sz="3500" b="1" dirty="0">
                <a:solidFill>
                  <a:srgbClr val="FFCC00"/>
                </a:solidFill>
              </a:rPr>
              <a:t>Clarity Crediting Program</a:t>
            </a:r>
            <a:endParaRPr lang="en-US" altLang="en-US" sz="3500" dirty="0">
              <a:solidFill>
                <a:srgbClr val="FFCC00"/>
              </a:solidFill>
            </a:endParaRP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1181931" y="2209800"/>
            <a:ext cx="7707238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500" b="1" dirty="0">
                <a:latin typeface="Tahoma" panose="020B0604030504040204" pitchFamily="34" charset="0"/>
              </a:rPr>
              <a:t>California Regional Water Quality Control Board</a:t>
            </a:r>
          </a:p>
          <a:p>
            <a:r>
              <a:rPr lang="en-US" altLang="en-US" sz="2500" b="1" dirty="0">
                <a:latin typeface="Tahoma" panose="020B0604030504040204" pitchFamily="34" charset="0"/>
              </a:rPr>
              <a:t>Lahontan Region</a:t>
            </a:r>
          </a:p>
          <a:p>
            <a:endParaRPr lang="en-US" altLang="en-US" sz="2500" dirty="0" smtClean="0">
              <a:latin typeface="Tahoma" panose="020B0604030504040204" pitchFamily="34" charset="0"/>
            </a:endParaRPr>
          </a:p>
          <a:p>
            <a:r>
              <a:rPr lang="en-US" altLang="en-US" sz="2500" dirty="0" smtClean="0">
                <a:latin typeface="Tahoma" panose="020B0604030504040204" pitchFamily="34" charset="0"/>
              </a:rPr>
              <a:t>Dr. Amy Horne</a:t>
            </a:r>
          </a:p>
          <a:p>
            <a:r>
              <a:rPr lang="en-US" altLang="en-US" sz="2500" dirty="0" smtClean="0">
                <a:latin typeface="Tahoma" panose="020B0604030504040204" pitchFamily="34" charset="0"/>
              </a:rPr>
              <a:t>Lahontan Water Board Member</a:t>
            </a:r>
          </a:p>
          <a:p>
            <a:endParaRPr lang="en-US" altLang="en-US" sz="2500" dirty="0">
              <a:latin typeface="Tahoma" panose="020B0604030504040204" pitchFamily="34" charset="0"/>
            </a:endParaRPr>
          </a:p>
          <a:p>
            <a:r>
              <a:rPr lang="en-US" altLang="en-US" sz="2500" dirty="0">
                <a:latin typeface="Tahoma" panose="020B0604030504040204" pitchFamily="34" charset="0"/>
              </a:rPr>
              <a:t>Robert Larsen</a:t>
            </a:r>
          </a:p>
          <a:p>
            <a:r>
              <a:rPr lang="en-US" altLang="en-US" sz="2500" dirty="0">
                <a:latin typeface="Tahoma" panose="020B0604030504040204" pitchFamily="34" charset="0"/>
              </a:rPr>
              <a:t>Environmental Scientist</a:t>
            </a:r>
          </a:p>
          <a:p>
            <a:endParaRPr lang="en-US" altLang="en-US" sz="2500" dirty="0">
              <a:latin typeface="Tahoma" panose="020B0604030504040204" pitchFamily="34" charset="0"/>
            </a:endParaRP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3852358" y="5562600"/>
            <a:ext cx="207428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500" b="1" dirty="0" smtClean="0">
                <a:solidFill>
                  <a:srgbClr val="990000"/>
                </a:solidFill>
                <a:latin typeface="Tahoma" panose="020B0604030504040204" pitchFamily="34" charset="0"/>
              </a:rPr>
              <a:t>18 May 2017</a:t>
            </a:r>
            <a:endParaRPr lang="en-US" altLang="en-US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8ED4B7-EF1D-453E-B9BC-034DAD2F2419}" type="slidenum">
              <a:rPr lang="en-US" altLang="en-US"/>
              <a:pPr eaLnBrk="1" hangingPunct="1"/>
              <a:t>10</a:t>
            </a:fld>
            <a:endParaRPr lang="en-US" altLang="en-US" dirty="0"/>
          </a:p>
        </p:txBody>
      </p:sp>
      <p:graphicFrame>
        <p:nvGraphicFramePr>
          <p:cNvPr id="1843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098785"/>
              </p:ext>
            </p:extLst>
          </p:nvPr>
        </p:nvGraphicFramePr>
        <p:xfrm>
          <a:off x="1352550" y="434133"/>
          <a:ext cx="733425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Worksheet" r:id="rId4" imgW="5124450" imgH="3800653" progId="Excel.Sheet.8">
                  <p:embed/>
                </p:oleObj>
              </mc:Choice>
              <mc:Fallback>
                <p:oleObj name="Worksheet" r:id="rId4" imgW="5124450" imgH="380065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434133"/>
                        <a:ext cx="733425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590800" y="5334000"/>
            <a:ext cx="54102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" tIns="11430" rIns="22860" bIns="11430"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700"/>
              <a:t>         </a:t>
            </a:r>
            <a:r>
              <a:rPr lang="en-US" altLang="en-US" sz="1400"/>
              <a:t>Urban 	             Atmospheric           Forest                Streams 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362200" y="5715000"/>
            <a:ext cx="57340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" tIns="11430" rIns="22860" bIns="11430"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/>
              <a:t>Current Particle Load and Percent Reduction Target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5029200" y="4367213"/>
            <a:ext cx="4953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9607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" tIns="11430" rIns="22860" bIns="11430"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700" b="1"/>
              <a:t>31%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695700" y="2819400"/>
            <a:ext cx="4953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9607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" tIns="11430" rIns="22860" bIns="11430"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700" b="1"/>
              <a:t>34%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6248400" y="4572000"/>
            <a:ext cx="4953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9607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" tIns="11430" rIns="22860" bIns="11430"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700" b="1"/>
              <a:t>12%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7581900" y="4824413"/>
            <a:ext cx="4953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9607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" tIns="11430" rIns="22860" bIns="11430"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700" b="1"/>
              <a:t>53%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1490529" y="823118"/>
            <a:ext cx="7077342" cy="577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2860" tIns="11430" rIns="22860" bIns="11430"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lang="en-US" altLang="en-US" sz="3600" dirty="0" smtClean="0">
                <a:solidFill>
                  <a:srgbClr val="FF9900"/>
                </a:solidFill>
              </a:rPr>
              <a:t>FSP </a:t>
            </a:r>
            <a:r>
              <a:rPr lang="en-US" altLang="en-US" sz="3600" dirty="0">
                <a:solidFill>
                  <a:srgbClr val="FF9900"/>
                </a:solidFill>
              </a:rPr>
              <a:t>Load Reduction Targets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590800" y="1600200"/>
            <a:ext cx="1752600" cy="4114800"/>
          </a:xfrm>
          <a:prstGeom prst="ellips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80772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Urban FSP Reduction Timeline</a:t>
            </a:r>
            <a:endParaRPr lang="en-US" sz="3200" dirty="0">
              <a:solidFill>
                <a:srgbClr val="FFC000"/>
              </a:solidFill>
            </a:endParaRPr>
          </a:p>
        </p:txBody>
      </p:sp>
      <p:graphicFrame>
        <p:nvGraphicFramePr>
          <p:cNvPr id="6" name="Chart 5" title="Fine Sediment Particle Load Reduction Schedule"/>
          <p:cNvGraphicFramePr>
            <a:graphicFrameLocks/>
          </p:cNvGraphicFramePr>
          <p:nvPr>
            <p:extLst/>
          </p:nvPr>
        </p:nvGraphicFramePr>
        <p:xfrm>
          <a:off x="1274845" y="1333501"/>
          <a:ext cx="7238999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5200" y="56769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Time in Years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902767" y="3198169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% </a:t>
            </a:r>
            <a:r>
              <a:rPr lang="en-US" sz="2400" b="1" dirty="0" err="1" smtClean="0">
                <a:solidFill>
                  <a:srgbClr val="000000"/>
                </a:solidFill>
              </a:rPr>
              <a:t>FSP</a:t>
            </a:r>
            <a:r>
              <a:rPr lang="en-US" sz="2400" b="1" dirty="0" smtClean="0">
                <a:solidFill>
                  <a:srgbClr val="000000"/>
                </a:solidFill>
              </a:rPr>
              <a:t> Load Reduction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0545" y="5676900"/>
            <a:ext cx="1811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</a:rPr>
              <a:t>2016 target</a:t>
            </a:r>
            <a:endParaRPr lang="en-US" sz="2000" b="1" dirty="0">
              <a:solidFill>
                <a:srgbClr val="99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828800" y="4724400"/>
            <a:ext cx="381000" cy="9525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18 May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2A1C-05E3-48D1-B7F5-C5F658CB35EF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2514600" y="3886200"/>
            <a:ext cx="457200" cy="381000"/>
          </a:xfrm>
          <a:prstGeom prst="star5">
            <a:avLst/>
          </a:prstGeom>
          <a:solidFill>
            <a:srgbClr val="FF99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7345" y="3670300"/>
            <a:ext cx="2370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</a:rPr>
              <a:t>2021 target</a:t>
            </a:r>
            <a:endParaRPr lang="en-US" sz="2000" b="1" dirty="0">
              <a:solidFill>
                <a:srgbClr val="99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971802" y="3886200"/>
            <a:ext cx="685798" cy="1905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5739618" y="10127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CC00"/>
                </a:solidFill>
              </a:rPr>
              <a:t>Municipal NPDES </a:t>
            </a:r>
            <a:br>
              <a:rPr lang="en-US" sz="3200" dirty="0" smtClean="0">
                <a:solidFill>
                  <a:srgbClr val="FFCC00"/>
                </a:solidFill>
              </a:rPr>
            </a:br>
            <a:r>
              <a:rPr lang="en-US" sz="3200" dirty="0" smtClean="0">
                <a:solidFill>
                  <a:srgbClr val="FFCC00"/>
                </a:solidFill>
              </a:rPr>
              <a:t>Storm Water Permit</a:t>
            </a:r>
            <a:endParaRPr lang="en-US" sz="3200" dirty="0">
              <a:solidFill>
                <a:srgbClr val="FFCC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72308" y="1828800"/>
            <a:ext cx="7543800" cy="4525963"/>
          </a:xfrm>
        </p:spPr>
        <p:txBody>
          <a:bodyPr/>
          <a:lstStyle/>
          <a:p>
            <a:r>
              <a:rPr lang="en-US" sz="2800" b="1" dirty="0" smtClean="0"/>
              <a:t>Performance</a:t>
            </a:r>
            <a:r>
              <a:rPr lang="en-US" sz="2800" b="1" dirty="0"/>
              <a:t> b</a:t>
            </a:r>
            <a:r>
              <a:rPr lang="en-US" sz="2800" b="1" dirty="0" smtClean="0"/>
              <a:t>ased </a:t>
            </a:r>
            <a:r>
              <a:rPr lang="en-US" sz="2800" b="1" dirty="0"/>
              <a:t>r</a:t>
            </a:r>
            <a:r>
              <a:rPr lang="en-US" sz="2800" b="1" dirty="0" smtClean="0"/>
              <a:t>egulation</a:t>
            </a:r>
          </a:p>
          <a:p>
            <a:r>
              <a:rPr lang="en-US" sz="2800" b="1" dirty="0" smtClean="0"/>
              <a:t>Requires municipalities to reduce FSP as percent of 2004 baseline</a:t>
            </a:r>
          </a:p>
          <a:p>
            <a:r>
              <a:rPr lang="en-US" sz="2800" b="1" dirty="0"/>
              <a:t>Loading time step is average annual </a:t>
            </a:r>
          </a:p>
          <a:p>
            <a:r>
              <a:rPr lang="en-US" sz="2800" b="1" dirty="0" smtClean="0"/>
              <a:t>Actions to reduce FSP also reduce N, 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1D25-36F4-403D-A203-B0872ACE8E3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altLang="en-US" dirty="0" smtClean="0"/>
              <a:t>18 </a:t>
            </a:r>
            <a:r>
              <a:rPr lang="en-US" altLang="en-US" dirty="0"/>
              <a:t>May 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4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34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rgbClr val="FFC000"/>
                </a:solidFill>
              </a:rPr>
              <a:t>Storm Water </a:t>
            </a:r>
            <a:r>
              <a:rPr lang="en-US" altLang="en-US" sz="3200" dirty="0" err="1" smtClean="0">
                <a:solidFill>
                  <a:srgbClr val="FFC000"/>
                </a:solidFill>
              </a:rPr>
              <a:t>Permittees</a:t>
            </a:r>
            <a:endParaRPr lang="en-US" altLang="en-US" sz="3200" dirty="0">
              <a:solidFill>
                <a:srgbClr val="FFC000"/>
              </a:solidFill>
            </a:endParaRPr>
          </a:p>
        </p:txBody>
      </p:sp>
      <p:pic>
        <p:nvPicPr>
          <p:cNvPr id="6" name="Content Placeholder 5" descr="Tahoe Jurisdictions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63" t="7798" r="-3678" b="9492"/>
          <a:stretch/>
        </p:blipFill>
        <p:spPr>
          <a:xfrm>
            <a:off x="492369" y="1295400"/>
            <a:ext cx="403860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 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2017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409C82-9935-4C52-A3BA-106A08374E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8200" y="1524000"/>
            <a:ext cx="4038600" cy="4525963"/>
          </a:xfrm>
        </p:spPr>
        <p:txBody>
          <a:bodyPr/>
          <a:lstStyle/>
          <a:p>
            <a:r>
              <a:rPr lang="en-US" sz="2800" dirty="0" smtClean="0"/>
              <a:t>Placer County</a:t>
            </a:r>
          </a:p>
          <a:p>
            <a:r>
              <a:rPr lang="en-US" sz="2800" dirty="0" smtClean="0"/>
              <a:t>El Dorado County</a:t>
            </a:r>
          </a:p>
          <a:p>
            <a:r>
              <a:rPr lang="en-US" sz="2800" dirty="0" smtClean="0"/>
              <a:t>City of South Lake Tahoe</a:t>
            </a:r>
          </a:p>
          <a:p>
            <a:r>
              <a:rPr lang="en-US" sz="2800" dirty="0" smtClean="0"/>
              <a:t>(</a:t>
            </a:r>
            <a:r>
              <a:rPr lang="en-US" sz="2800" dirty="0" err="1" smtClean="0"/>
              <a:t>CalTrans</a:t>
            </a:r>
            <a:r>
              <a:rPr lang="en-US" sz="2800" dirty="0" smtClean="0"/>
              <a:t>: Tahoe-specific requirements)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42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85628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CC00"/>
                </a:solidFill>
              </a:rPr>
              <a:t>Implementation Phase</a:t>
            </a:r>
            <a:br>
              <a:rPr lang="en-US" sz="3200" dirty="0" smtClean="0">
                <a:solidFill>
                  <a:srgbClr val="FFCC00"/>
                </a:solidFill>
              </a:rPr>
            </a:br>
            <a:r>
              <a:rPr lang="en-US" sz="3200" dirty="0" smtClean="0">
                <a:solidFill>
                  <a:srgbClr val="FFCC00"/>
                </a:solidFill>
              </a:rPr>
              <a:t>2010 – 2075?</a:t>
            </a:r>
            <a:endParaRPr lang="en-US" sz="3200" dirty="0">
              <a:solidFill>
                <a:srgbClr val="FFCC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3000" y="1600200"/>
            <a:ext cx="3106430" cy="42671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Challenges: </a:t>
            </a:r>
          </a:p>
          <a:p>
            <a:r>
              <a:rPr lang="en-US" sz="2400" b="1" dirty="0" smtClean="0"/>
              <a:t>Link action to expected benefits</a:t>
            </a:r>
          </a:p>
          <a:p>
            <a:r>
              <a:rPr lang="en-US" sz="2400" b="1" dirty="0" smtClean="0"/>
              <a:t>Track progress at municipal and annual scales</a:t>
            </a:r>
            <a:endParaRPr lang="en-US" sz="2400" b="1" dirty="0"/>
          </a:p>
          <a:p>
            <a:r>
              <a:rPr lang="en-US" sz="2400" b="1" dirty="0" smtClean="0"/>
              <a:t>Encourage jurisdictions to cooperate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1D25-36F4-403D-A203-B0872ACE8E3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30" y="2131401"/>
            <a:ext cx="4607539" cy="337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altLang="en-US" dirty="0" smtClean="0"/>
              <a:t>18 </a:t>
            </a:r>
            <a:r>
              <a:rPr lang="en-US" altLang="en-US" dirty="0"/>
              <a:t>May 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15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00AD-588C-47C8-A3C9-77EC08484C59}" type="slidenum">
              <a:rPr lang="en-US" altLang="en-US"/>
              <a:pPr/>
              <a:t>15</a:t>
            </a:fld>
            <a:endParaRPr lang="en-US" altLang="en-US" dirty="0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8001000" cy="1143000"/>
          </a:xfrm>
        </p:spPr>
        <p:txBody>
          <a:bodyPr/>
          <a:lstStyle/>
          <a:p>
            <a:pPr marL="571500" indent="-571500"/>
            <a:r>
              <a:rPr lang="en-US" altLang="en-US" sz="3600" dirty="0" smtClean="0">
                <a:solidFill>
                  <a:srgbClr val="FFCC00"/>
                </a:solidFill>
              </a:rPr>
              <a:t>Lake </a:t>
            </a:r>
            <a:r>
              <a:rPr lang="en-US" altLang="en-US" sz="3600" dirty="0">
                <a:solidFill>
                  <a:srgbClr val="FFCC00"/>
                </a:solidFill>
              </a:rPr>
              <a:t>Clarity Credit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8077200" cy="44196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 b="1" dirty="0"/>
          </a:p>
          <a:p>
            <a:pPr>
              <a:buFontTx/>
              <a:buNone/>
            </a:pPr>
            <a:endParaRPr lang="en-US" altLang="en-US" b="1" dirty="0"/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39624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3000" b="1" dirty="0"/>
          </a:p>
          <a:p>
            <a:pPr algn="l"/>
            <a:r>
              <a:rPr lang="en-US" altLang="en-US" sz="2800" b="1" dirty="0"/>
              <a:t>Standard </a:t>
            </a:r>
            <a:r>
              <a:rPr lang="en-US" altLang="en-US" sz="2800" b="1" dirty="0" smtClean="0"/>
              <a:t>Metric</a:t>
            </a:r>
            <a:endParaRPr lang="en-US" altLang="en-US" sz="2800" b="1" dirty="0"/>
          </a:p>
          <a:p>
            <a:pPr algn="l"/>
            <a:endParaRPr lang="en-US" altLang="en-US" sz="2800" b="1" dirty="0"/>
          </a:p>
          <a:p>
            <a:pPr algn="l"/>
            <a:r>
              <a:rPr lang="en-US" altLang="en-US" sz="2800" b="1" dirty="0" smtClean="0"/>
              <a:t>One </a:t>
            </a:r>
            <a:r>
              <a:rPr lang="en-US" altLang="en-US" sz="2800" b="1" dirty="0"/>
              <a:t>Lake Clarity Credit = 1 x 10</a:t>
            </a:r>
            <a:r>
              <a:rPr lang="en-US" altLang="en-US" sz="2800" b="1" baseline="30000" dirty="0"/>
              <a:t>16</a:t>
            </a:r>
            <a:r>
              <a:rPr lang="en-US" altLang="en-US" sz="2800" b="1" dirty="0"/>
              <a:t> FSP</a:t>
            </a:r>
          </a:p>
          <a:p>
            <a:pPr algn="l"/>
            <a:endParaRPr lang="en-US" altLang="en-US" sz="3000" b="1" dirty="0"/>
          </a:p>
          <a:p>
            <a:pPr algn="l"/>
            <a:endParaRPr lang="en-US" altLang="en-US" sz="3000" b="1" dirty="0"/>
          </a:p>
          <a:p>
            <a:pPr algn="l"/>
            <a:endParaRPr lang="en-US" altLang="en-US" sz="3000" b="1" dirty="0"/>
          </a:p>
          <a:p>
            <a:pPr algn="l"/>
            <a:endParaRPr lang="en-US" altLang="en-US" sz="3000" b="1" dirty="0"/>
          </a:p>
          <a:p>
            <a:pPr algn="l"/>
            <a:endParaRPr lang="en-US" altLang="en-US" sz="3000" b="1" dirty="0"/>
          </a:p>
          <a:p>
            <a:pPr algn="l"/>
            <a:endParaRPr lang="en-US" altLang="en-US" sz="3000" b="1" dirty="0"/>
          </a:p>
          <a:p>
            <a:pPr algn="l"/>
            <a:endParaRPr lang="en-US" altLang="en-US" sz="3000" b="1" dirty="0"/>
          </a:p>
          <a:p>
            <a:pPr algn="l"/>
            <a:r>
              <a:rPr lang="en-US" altLang="en-US" sz="3000" b="1" dirty="0"/>
              <a:t> </a:t>
            </a:r>
          </a:p>
          <a:p>
            <a:pPr algn="l"/>
            <a:endParaRPr lang="en-US" altLang="en-US" sz="3000" b="1" dirty="0"/>
          </a:p>
        </p:txBody>
      </p:sp>
      <p:pic>
        <p:nvPicPr>
          <p:cNvPr id="236550" name="Picture 6" descr="sediment_from_lower_trib_1_ur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276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altLang="en-US" dirty="0"/>
              <a:t>1</a:t>
            </a:r>
            <a:r>
              <a:rPr lang="en-US" altLang="en-US" dirty="0" smtClean="0"/>
              <a:t>8 </a:t>
            </a:r>
            <a:r>
              <a:rPr lang="en-US" altLang="en-US" dirty="0"/>
              <a:t>May 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80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CC00"/>
                </a:solidFill>
              </a:rPr>
              <a:t>Lake Clarity Credit Targets</a:t>
            </a:r>
            <a:br>
              <a:rPr lang="en-US" sz="3200" dirty="0" smtClean="0">
                <a:solidFill>
                  <a:srgbClr val="FFCC00"/>
                </a:solidFill>
              </a:rPr>
            </a:br>
            <a:r>
              <a:rPr lang="en-US" sz="2800" dirty="0" smtClean="0">
                <a:solidFill>
                  <a:srgbClr val="FFCC00"/>
                </a:solidFill>
              </a:rPr>
              <a:t>Minimum Number of Credits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2A1C-05E3-48D1-B7F5-C5F658CB35EF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24000" y="1981200"/>
          <a:ext cx="6096000" cy="313563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8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Jurisdiction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2021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8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 Dorado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220 </a:t>
                      </a:r>
                      <a:r>
                        <a:rPr lang="en-US" sz="2800" dirty="0" smtClean="0">
                          <a:solidFill>
                            <a:srgbClr val="990000"/>
                          </a:solidFill>
                        </a:rPr>
                        <a:t>√</a:t>
                      </a:r>
                      <a:endParaRPr lang="en-US" sz="2800" dirty="0">
                        <a:solidFill>
                          <a:srgbClr val="99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342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8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Placer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260 </a:t>
                      </a:r>
                      <a:r>
                        <a:rPr lang="en-US" sz="2400" dirty="0" smtClean="0">
                          <a:solidFill>
                            <a:srgbClr val="990000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554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8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South Lake Tahoe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190 </a:t>
                      </a:r>
                      <a:r>
                        <a:rPr lang="en-US" sz="2400" dirty="0" smtClean="0">
                          <a:solidFill>
                            <a:srgbClr val="990000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521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altLang="en-US" dirty="0"/>
              <a:t>1</a:t>
            </a:r>
            <a:r>
              <a:rPr lang="en-US" altLang="en-US" dirty="0" smtClean="0"/>
              <a:t>8 </a:t>
            </a:r>
            <a:r>
              <a:rPr lang="en-US" altLang="en-US" dirty="0"/>
              <a:t>May 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56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F06A-452D-49FB-A7DB-FA11C41520B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8001000" cy="1143000"/>
          </a:xfrm>
        </p:spPr>
        <p:txBody>
          <a:bodyPr/>
          <a:lstStyle/>
          <a:p>
            <a:pPr marL="571500" indent="-571500"/>
            <a:r>
              <a:rPr lang="en-US" altLang="en-US" sz="3200" dirty="0">
                <a:solidFill>
                  <a:srgbClr val="FFCC00"/>
                </a:solidFill>
              </a:rPr>
              <a:t>The Lake Clarity Crediting </a:t>
            </a:r>
            <a:r>
              <a:rPr lang="en-US" altLang="en-US" sz="3200" dirty="0" smtClean="0">
                <a:solidFill>
                  <a:srgbClr val="FFCC00"/>
                </a:solidFill>
              </a:rPr>
              <a:t/>
            </a:r>
            <a:br>
              <a:rPr lang="en-US" altLang="en-US" sz="3200" dirty="0" smtClean="0">
                <a:solidFill>
                  <a:srgbClr val="FFCC00"/>
                </a:solidFill>
              </a:rPr>
            </a:br>
            <a:r>
              <a:rPr lang="en-US" altLang="en-US" sz="3200" dirty="0" smtClean="0">
                <a:solidFill>
                  <a:srgbClr val="FFCC00"/>
                </a:solidFill>
              </a:rPr>
              <a:t>Program Process</a:t>
            </a:r>
            <a:endParaRPr lang="en-US" altLang="en-US" sz="3200" dirty="0">
              <a:solidFill>
                <a:srgbClr val="FFCC00"/>
              </a:solidFill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8077200" cy="44196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 b="1"/>
          </a:p>
          <a:p>
            <a:pPr>
              <a:buFontTx/>
              <a:buNone/>
            </a:pPr>
            <a:endParaRPr lang="en-US" altLang="en-US" b="1"/>
          </a:p>
        </p:txBody>
      </p:sp>
      <p:pic>
        <p:nvPicPr>
          <p:cNvPr id="8" name="Content Placeholder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7437438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altLang="en-US" dirty="0"/>
              <a:t>1</a:t>
            </a:r>
            <a:r>
              <a:rPr lang="en-US" altLang="en-US" dirty="0" smtClean="0"/>
              <a:t>8 </a:t>
            </a:r>
            <a:r>
              <a:rPr lang="en-US" altLang="en-US" dirty="0"/>
              <a:t>May 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10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ake Tahoe dripline tren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07" y="1376608"/>
            <a:ext cx="3905577" cy="29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233608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CC00"/>
                </a:solidFill>
              </a:rPr>
              <a:t>Many Ways to Earn Credits</a:t>
            </a:r>
            <a:endParaRPr lang="en-US" sz="3200" dirty="0">
              <a:solidFill>
                <a:srgbClr val="FFCC00"/>
              </a:solidFill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</a:t>
            </a:r>
            <a:r>
              <a:rPr lang="en-US" altLang="en-US" dirty="0" smtClean="0"/>
              <a:t>8 </a:t>
            </a:r>
            <a:r>
              <a:rPr lang="en-US" altLang="en-US" dirty="0"/>
              <a:t>May 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5F65-70B8-4BEF-A13E-ADAF754605B6}" type="slidenum">
              <a:rPr lang="en-US"/>
              <a:pPr/>
              <a:t>18</a:t>
            </a:fld>
            <a:endParaRPr lang="en-US"/>
          </a:p>
        </p:txBody>
      </p:sp>
      <p:pic>
        <p:nvPicPr>
          <p:cNvPr id="38931" name="Picture 19" descr="Centur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02" y="1376608"/>
            <a:ext cx="30765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33" name="Picture 21" descr="Rip%20Rap%20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901276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CC00"/>
                </a:solidFill>
              </a:rPr>
              <a:t>Municipality </a:t>
            </a:r>
            <a:r>
              <a:rPr lang="en-US" sz="3200" i="1" u="sng" dirty="0" smtClean="0">
                <a:solidFill>
                  <a:srgbClr val="FFCC00"/>
                </a:solidFill>
              </a:rPr>
              <a:t>Prioritizes</a:t>
            </a:r>
            <a:r>
              <a:rPr lang="en-US" sz="3200" dirty="0" smtClean="0">
                <a:solidFill>
                  <a:srgbClr val="FFCC00"/>
                </a:solidFill>
              </a:rPr>
              <a:t> Actions </a:t>
            </a:r>
            <a:br>
              <a:rPr lang="en-US" sz="3200" dirty="0" smtClean="0">
                <a:solidFill>
                  <a:srgbClr val="FFCC00"/>
                </a:solidFill>
              </a:rPr>
            </a:br>
            <a:r>
              <a:rPr lang="en-US" sz="3200" dirty="0" smtClean="0">
                <a:solidFill>
                  <a:srgbClr val="FFCC00"/>
                </a:solidFill>
              </a:rPr>
              <a:t>to Earn Credits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19200" y="1551844"/>
            <a:ext cx="7543800" cy="4068763"/>
          </a:xfrm>
        </p:spPr>
        <p:txBody>
          <a:bodyPr/>
          <a:lstStyle/>
          <a:p>
            <a:r>
              <a:rPr lang="en-US" sz="2800" b="1" dirty="0" smtClean="0"/>
              <a:t>Emphasis on surface water connectivity</a:t>
            </a:r>
            <a:endParaRPr lang="en-US" sz="2800" b="1" dirty="0"/>
          </a:p>
          <a:p>
            <a:r>
              <a:rPr lang="en-US" sz="2800" b="1" dirty="0" smtClean="0"/>
              <a:t>Modelling tools facilitate meaningful alternatives analysis</a:t>
            </a:r>
            <a:endParaRPr lang="en-US" sz="2800" b="1" dirty="0"/>
          </a:p>
          <a:p>
            <a:r>
              <a:rPr lang="en-US" sz="2800" b="1" dirty="0" smtClean="0"/>
              <a:t>Credit award requires demonstrated maintenance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2A1C-05E3-48D1-B7F5-C5F658CB35E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 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2017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Image result for storm water lake taho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55" y="4076636"/>
            <a:ext cx="3124201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torm water lake taho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76637"/>
            <a:ext cx="3089127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6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18 </a:t>
            </a:r>
            <a:r>
              <a:rPr lang="en-US" altLang="en-US" dirty="0"/>
              <a:t>May 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7AA5-2868-4285-9FBD-2B747BC7C86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FFCC00"/>
                </a:solidFill>
              </a:rPr>
              <a:t>What is the Lake Tahoe TMDL?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133600"/>
            <a:ext cx="36576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A science-based plan to restore </a:t>
            </a:r>
          </a:p>
          <a:p>
            <a:pPr>
              <a:buFontTx/>
              <a:buNone/>
            </a:pPr>
            <a:r>
              <a:rPr lang="en-US" altLang="en-US" dirty="0"/>
              <a:t>Lake Tahoe’s clarity</a:t>
            </a:r>
          </a:p>
        </p:txBody>
      </p:sp>
      <p:pic>
        <p:nvPicPr>
          <p:cNvPr id="112646" name="Picture 6" descr="lake_tahoe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32539"/>
            <a:ext cx="4357035" cy="272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7ED9-DE18-4985-8DCA-F5947EC117B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89478" name="Rectangle 38"/>
          <p:cNvSpPr>
            <a:spLocks noChangeArrowheads="1"/>
          </p:cNvSpPr>
          <p:nvPr/>
        </p:nvSpPr>
        <p:spPr bwMode="auto">
          <a:xfrm>
            <a:off x="6014" y="-188569"/>
            <a:ext cx="9144000" cy="64008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" y="1190625"/>
            <a:ext cx="8534400" cy="4952999"/>
            <a:chOff x="647700" y="1447800"/>
            <a:chExt cx="8267700" cy="5068913"/>
          </a:xfrm>
        </p:grpSpPr>
        <p:sp>
          <p:nvSpPr>
            <p:cNvPr id="51" name="Snip Same Side Corner Rectangle 50"/>
            <p:cNvSpPr/>
            <p:nvPr/>
          </p:nvSpPr>
          <p:spPr>
            <a:xfrm>
              <a:off x="647700" y="1447800"/>
              <a:ext cx="8267700" cy="5029839"/>
            </a:xfrm>
            <a:prstGeom prst="snip2SameRect">
              <a:avLst>
                <a:gd name="adj1" fmla="val 42933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89444" name="TextBox 51"/>
            <p:cNvSpPr txBox="1">
              <a:spLocks noChangeArrowheads="1"/>
            </p:cNvSpPr>
            <p:nvPr/>
          </p:nvSpPr>
          <p:spPr bwMode="auto">
            <a:xfrm>
              <a:off x="8472752" y="6106440"/>
              <a:ext cx="214842" cy="410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altLang="en-US" b="1">
                <a:latin typeface="Calibri" panose="020F0502020204030204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454269" y="3107266"/>
            <a:ext cx="2265119" cy="2493353"/>
          </a:xfrm>
          <a:prstGeom prst="roundRect">
            <a:avLst/>
          </a:prstGeom>
          <a:ln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Calibri" panose="020F0502020204030204" pitchFamily="34" charset="0"/>
              </a:rPr>
              <a:t>Storm Water Treatment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349624" y="3124199"/>
            <a:ext cx="3965576" cy="2476419"/>
          </a:xfrm>
          <a:prstGeom prst="roundRect">
            <a:avLst/>
          </a:prstGeom>
          <a:ln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>
                <a:latin typeface="Calibri" panose="020F0502020204030204" pitchFamily="34" charset="0"/>
              </a:rPr>
              <a:t>  Reduce Pollutant Potential</a:t>
            </a:r>
          </a:p>
          <a:p>
            <a:pPr algn="ctr"/>
            <a:r>
              <a:rPr lang="en-US" altLang="en-US" sz="1600" b="1">
                <a:latin typeface="Calibri" panose="020F0502020204030204" pitchFamily="34" charset="0"/>
              </a:rPr>
              <a:t>(Source Control)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570288" y="1670050"/>
            <a:ext cx="1346200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>
                <a:latin typeface="Calibri" panose="020F0502020204030204" pitchFamily="34" charset="0"/>
              </a:rPr>
              <a:t>Urban Catchment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823913" y="3886200"/>
            <a:ext cx="1538287" cy="1463675"/>
            <a:chOff x="1433129" y="3886201"/>
            <a:chExt cx="1650762" cy="1464589"/>
          </a:xfrm>
        </p:grpSpPr>
        <p:sp>
          <p:nvSpPr>
            <p:cNvPr id="53" name="Rounded Rectangle 52"/>
            <p:cNvSpPr/>
            <p:nvPr/>
          </p:nvSpPr>
          <p:spPr>
            <a:xfrm>
              <a:off x="1433129" y="4893304"/>
              <a:ext cx="1650762" cy="457486"/>
            </a:xfrm>
            <a:prstGeom prst="roundRect">
              <a:avLst/>
            </a:prstGeom>
            <a:ln>
              <a:tailEnd type="non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latin typeface="Calibri" panose="020F0502020204030204" pitchFamily="34" charset="0"/>
                </a:rPr>
                <a:t>Maintain BMPs</a:t>
              </a:r>
            </a:p>
          </p:txBody>
        </p:sp>
        <p:cxnSp>
          <p:nvCxnSpPr>
            <p:cNvPr id="142" name="Straight Arrow Connector 141"/>
            <p:cNvCxnSpPr>
              <a:stCxn id="57" idx="2"/>
              <a:endCxn id="53" idx="0"/>
            </p:cNvCxnSpPr>
            <p:nvPr/>
          </p:nvCxnSpPr>
          <p:spPr>
            <a:xfrm rot="16200000" flipH="1">
              <a:off x="1749847" y="4383791"/>
              <a:ext cx="1007103" cy="11924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451" name="TextBox 73"/>
          <p:cNvSpPr txBox="1">
            <a:spLocks noChangeArrowheads="1"/>
          </p:cNvSpPr>
          <p:nvPr/>
        </p:nvSpPr>
        <p:spPr bwMode="auto">
          <a:xfrm>
            <a:off x="609600" y="0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FFCC00"/>
                </a:solidFill>
              </a:rPr>
              <a:t>Lake Clarity Crediting Program &amp; Implementation Tools</a:t>
            </a:r>
          </a:p>
        </p:txBody>
      </p:sp>
      <p:grpSp>
        <p:nvGrpSpPr>
          <p:cNvPr id="189452" name="Group 29"/>
          <p:cNvGrpSpPr>
            <a:grpSpLocks/>
          </p:cNvGrpSpPr>
          <p:nvPr/>
        </p:nvGrpSpPr>
        <p:grpSpPr bwMode="auto">
          <a:xfrm>
            <a:off x="3519488" y="2127250"/>
            <a:ext cx="1447800" cy="1790700"/>
            <a:chOff x="4129696" y="2127902"/>
            <a:chExt cx="1447800" cy="1789811"/>
          </a:xfrm>
        </p:grpSpPr>
        <p:sp>
          <p:nvSpPr>
            <p:cNvPr id="59" name="Rounded Rectangle 58"/>
            <p:cNvSpPr/>
            <p:nvPr/>
          </p:nvSpPr>
          <p:spPr>
            <a:xfrm>
              <a:off x="4129696" y="3232253"/>
              <a:ext cx="1447800" cy="685460"/>
            </a:xfrm>
            <a:prstGeom prst="roundRect">
              <a:avLst/>
            </a:prstGeom>
            <a:ln>
              <a:tailEnd type="non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 dirty="0">
                  <a:latin typeface="Calibri" panose="020F0502020204030204" pitchFamily="34" charset="0"/>
                </a:rPr>
                <a:t>Private BMPs &amp; Muni Ordinances</a:t>
              </a:r>
            </a:p>
          </p:txBody>
        </p:sp>
        <p:cxnSp>
          <p:nvCxnSpPr>
            <p:cNvPr id="208" name="Elbow Connector 207"/>
            <p:cNvCxnSpPr>
              <a:stCxn id="67" idx="2"/>
              <a:endCxn id="59" idx="0"/>
            </p:cNvCxnSpPr>
            <p:nvPr/>
          </p:nvCxnSpPr>
          <p:spPr>
            <a:xfrm rot="16200000" flipH="1">
              <a:off x="4263320" y="2641978"/>
              <a:ext cx="1104351" cy="76200"/>
            </a:xfrm>
            <a:prstGeom prst="bentConnector3">
              <a:avLst>
                <a:gd name="adj1" fmla="val 5522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791200" y="3886200"/>
            <a:ext cx="1447800" cy="1455738"/>
            <a:chOff x="6400832" y="3886829"/>
            <a:chExt cx="1447768" cy="1455717"/>
          </a:xfrm>
        </p:grpSpPr>
        <p:sp>
          <p:nvSpPr>
            <p:cNvPr id="55" name="Rounded Rectangle 54"/>
            <p:cNvSpPr/>
            <p:nvPr/>
          </p:nvSpPr>
          <p:spPr>
            <a:xfrm>
              <a:off x="6400832" y="4885353"/>
              <a:ext cx="1447768" cy="457193"/>
            </a:xfrm>
            <a:prstGeom prst="roundRect">
              <a:avLst/>
            </a:prstGeom>
            <a:ln>
              <a:tailEnd type="non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latin typeface="Calibri" panose="020F0502020204030204" pitchFamily="34" charset="0"/>
                </a:rPr>
                <a:t>Sand &amp; Sweep</a:t>
              </a:r>
            </a:p>
          </p:txBody>
        </p:sp>
        <p:cxnSp>
          <p:nvCxnSpPr>
            <p:cNvPr id="146" name="Straight Arrow Connector 145"/>
            <p:cNvCxnSpPr>
              <a:stCxn id="62" idx="2"/>
              <a:endCxn id="55" idx="0"/>
            </p:cNvCxnSpPr>
            <p:nvPr/>
          </p:nvCxnSpPr>
          <p:spPr>
            <a:xfrm rot="5400000">
              <a:off x="6625454" y="4386091"/>
              <a:ext cx="998524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458" name="Group 31"/>
          <p:cNvGrpSpPr>
            <a:grpSpLocks/>
          </p:cNvGrpSpPr>
          <p:nvPr/>
        </p:nvGrpSpPr>
        <p:grpSpPr bwMode="auto">
          <a:xfrm>
            <a:off x="4167188" y="2127250"/>
            <a:ext cx="2995612" cy="1758950"/>
            <a:chOff x="4776855" y="2127902"/>
            <a:chExt cx="2995547" cy="1758926"/>
          </a:xfrm>
        </p:grpSpPr>
        <p:sp>
          <p:nvSpPr>
            <p:cNvPr id="62" name="Rounded Rectangle 61"/>
            <p:cNvSpPr/>
            <p:nvPr/>
          </p:nvSpPr>
          <p:spPr>
            <a:xfrm>
              <a:off x="6477030" y="3353435"/>
              <a:ext cx="1295372" cy="533393"/>
            </a:xfrm>
            <a:prstGeom prst="roundRect">
              <a:avLst/>
            </a:prstGeom>
            <a:ln>
              <a:tailEnd type="non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latin typeface="Calibri" panose="020F0502020204030204" pitchFamily="34" charset="0"/>
                </a:rPr>
                <a:t>Road Operations</a:t>
              </a:r>
            </a:p>
          </p:txBody>
        </p:sp>
        <p:cxnSp>
          <p:nvCxnSpPr>
            <p:cNvPr id="210" name="Elbow Connector 209"/>
            <p:cNvCxnSpPr>
              <a:stCxn id="67" idx="2"/>
              <a:endCxn id="62" idx="0"/>
            </p:cNvCxnSpPr>
            <p:nvPr/>
          </p:nvCxnSpPr>
          <p:spPr>
            <a:xfrm rot="16200000" flipH="1">
              <a:off x="5338019" y="1566738"/>
              <a:ext cx="1225533" cy="234786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571875" y="3917950"/>
            <a:ext cx="1371600" cy="1425575"/>
            <a:chOff x="4230821" y="3917711"/>
            <a:chExt cx="1371600" cy="1425814"/>
          </a:xfrm>
        </p:grpSpPr>
        <p:sp>
          <p:nvSpPr>
            <p:cNvPr id="54" name="Rounded Rectangle 53"/>
            <p:cNvSpPr/>
            <p:nvPr/>
          </p:nvSpPr>
          <p:spPr>
            <a:xfrm>
              <a:off x="4230821" y="4886248"/>
              <a:ext cx="1371600" cy="457277"/>
            </a:xfrm>
            <a:prstGeom prst="roundRect">
              <a:avLst/>
            </a:prstGeom>
            <a:ln>
              <a:tailEnd type="non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latin typeface="Calibri" panose="020F0502020204030204" pitchFamily="34" charset="0"/>
                </a:rPr>
                <a:t>Inspect &amp; Enforce</a:t>
              </a:r>
            </a:p>
          </p:txBody>
        </p:sp>
        <p:cxnSp>
          <p:nvCxnSpPr>
            <p:cNvPr id="236" name="Straight Arrow Connector 235"/>
            <p:cNvCxnSpPr>
              <a:stCxn id="59" idx="2"/>
              <a:endCxn id="54" idx="0"/>
            </p:cNvCxnSpPr>
            <p:nvPr/>
          </p:nvCxnSpPr>
          <p:spPr>
            <a:xfrm rot="16200000" flipH="1">
              <a:off x="4425209" y="4394836"/>
              <a:ext cx="968537" cy="14287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464" name="Group 27"/>
          <p:cNvGrpSpPr>
            <a:grpSpLocks/>
          </p:cNvGrpSpPr>
          <p:nvPr/>
        </p:nvGrpSpPr>
        <p:grpSpPr bwMode="auto">
          <a:xfrm>
            <a:off x="685800" y="2127250"/>
            <a:ext cx="3481388" cy="1758950"/>
            <a:chOff x="1295400" y="2127903"/>
            <a:chExt cx="3481455" cy="1758297"/>
          </a:xfrm>
        </p:grpSpPr>
        <p:sp>
          <p:nvSpPr>
            <p:cNvPr id="57" name="Rounded Rectangle 56"/>
            <p:cNvSpPr/>
            <p:nvPr/>
          </p:nvSpPr>
          <p:spPr>
            <a:xfrm>
              <a:off x="1295400" y="3352998"/>
              <a:ext cx="1905037" cy="533202"/>
            </a:xfrm>
            <a:prstGeom prst="roundRect">
              <a:avLst/>
            </a:prstGeom>
            <a:ln>
              <a:tailEnd type="non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latin typeface="Calibri" panose="020F0502020204030204" pitchFamily="34" charset="0"/>
                </a:rPr>
                <a:t>WQ Improvement Projects</a:t>
              </a:r>
            </a:p>
          </p:txBody>
        </p:sp>
        <p:cxnSp>
          <p:nvCxnSpPr>
            <p:cNvPr id="34" name="Elbow Connector 33"/>
            <p:cNvCxnSpPr>
              <a:stCxn id="67" idx="2"/>
              <a:endCxn id="57" idx="0"/>
            </p:cNvCxnSpPr>
            <p:nvPr/>
          </p:nvCxnSpPr>
          <p:spPr>
            <a:xfrm rot="5400000">
              <a:off x="2899839" y="1475982"/>
              <a:ext cx="1225095" cy="2528937"/>
            </a:xfrm>
            <a:prstGeom prst="bentConnector3">
              <a:avLst>
                <a:gd name="adj1" fmla="val 50000"/>
              </a:avLst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7315200" y="3048000"/>
            <a:ext cx="1752599" cy="1371600"/>
            <a:chOff x="7467600" y="2971800"/>
            <a:chExt cx="1898649" cy="1371600"/>
          </a:xfrm>
        </p:grpSpPr>
        <p:sp>
          <p:nvSpPr>
            <p:cNvPr id="189470" name="TextBox 59"/>
            <p:cNvSpPr txBox="1">
              <a:spLocks noChangeArrowheads="1"/>
            </p:cNvSpPr>
            <p:nvPr/>
          </p:nvSpPr>
          <p:spPr bwMode="auto">
            <a:xfrm>
              <a:off x="7793544" y="3019425"/>
              <a:ext cx="1572705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>
                  <a:solidFill>
                    <a:srgbClr val="990000"/>
                  </a:solidFill>
                  <a:latin typeface="Calibri" panose="020F0502020204030204" pitchFamily="34" charset="0"/>
                </a:rPr>
                <a:t>Pollutant </a:t>
              </a:r>
            </a:p>
            <a:p>
              <a:r>
                <a:rPr lang="en-US" altLang="en-US" b="1" dirty="0">
                  <a:solidFill>
                    <a:srgbClr val="990000"/>
                  </a:solidFill>
                  <a:latin typeface="Calibri" panose="020F0502020204030204" pitchFamily="34" charset="0"/>
                </a:rPr>
                <a:t>Load </a:t>
              </a:r>
            </a:p>
            <a:p>
              <a:r>
                <a:rPr lang="en-US" altLang="en-US" b="1" dirty="0">
                  <a:solidFill>
                    <a:srgbClr val="990000"/>
                  </a:solidFill>
                  <a:latin typeface="Calibri" panose="020F0502020204030204" pitchFamily="34" charset="0"/>
                </a:rPr>
                <a:t>Reduction</a:t>
              </a:r>
            </a:p>
            <a:p>
              <a:r>
                <a:rPr lang="en-US" altLang="en-US" b="1" dirty="0">
                  <a:solidFill>
                    <a:srgbClr val="990000"/>
                  </a:solidFill>
                  <a:latin typeface="Calibri" panose="020F0502020204030204" pitchFamily="34" charset="0"/>
                </a:rPr>
                <a:t>Model</a:t>
              </a:r>
            </a:p>
          </p:txBody>
        </p:sp>
        <p:sp>
          <p:nvSpPr>
            <p:cNvPr id="38" name="Left Brace 37"/>
            <p:cNvSpPr>
              <a:spLocks/>
            </p:cNvSpPr>
            <p:nvPr/>
          </p:nvSpPr>
          <p:spPr bwMode="auto">
            <a:xfrm>
              <a:off x="7467600" y="2971800"/>
              <a:ext cx="381000" cy="1371600"/>
            </a:xfrm>
            <a:prstGeom prst="leftBrace">
              <a:avLst>
                <a:gd name="adj1" fmla="val 56250"/>
                <a:gd name="adj2" fmla="val 50000"/>
              </a:avLst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7315200" y="4572000"/>
            <a:ext cx="1828800" cy="990600"/>
            <a:chOff x="7467600" y="4572000"/>
            <a:chExt cx="1828800" cy="990600"/>
          </a:xfrm>
        </p:grpSpPr>
        <p:sp>
          <p:nvSpPr>
            <p:cNvPr id="189473" name="TextBox 60"/>
            <p:cNvSpPr txBox="1">
              <a:spLocks noChangeArrowheads="1"/>
            </p:cNvSpPr>
            <p:nvPr/>
          </p:nvSpPr>
          <p:spPr bwMode="auto">
            <a:xfrm>
              <a:off x="7696200" y="4572000"/>
              <a:ext cx="16002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rgbClr val="990000"/>
                  </a:solidFill>
                  <a:latin typeface="Calibri" panose="020F0502020204030204" pitchFamily="34" charset="0"/>
                </a:rPr>
                <a:t>Rapid</a:t>
              </a:r>
            </a:p>
            <a:p>
              <a:r>
                <a:rPr lang="en-US" altLang="en-US" b="1">
                  <a:solidFill>
                    <a:srgbClr val="990000"/>
                  </a:solidFill>
                  <a:latin typeface="Calibri" panose="020F0502020204030204" pitchFamily="34" charset="0"/>
                </a:rPr>
                <a:t>Assessment  Methods</a:t>
              </a:r>
            </a:p>
          </p:txBody>
        </p:sp>
        <p:sp>
          <p:nvSpPr>
            <p:cNvPr id="39" name="Left Brace 38"/>
            <p:cNvSpPr>
              <a:spLocks/>
            </p:cNvSpPr>
            <p:nvPr/>
          </p:nvSpPr>
          <p:spPr bwMode="auto">
            <a:xfrm>
              <a:off x="7467600" y="4572000"/>
              <a:ext cx="381000" cy="990600"/>
            </a:xfrm>
            <a:prstGeom prst="leftBrace">
              <a:avLst>
                <a:gd name="adj1" fmla="val 56249"/>
                <a:gd name="adj2" fmla="val 50000"/>
              </a:avLst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sp>
        <p:nvSpPr>
          <p:cNvPr id="189479" name="Text Box 39"/>
          <p:cNvSpPr txBox="1">
            <a:spLocks noChangeArrowheads="1"/>
          </p:cNvSpPr>
          <p:nvPr/>
        </p:nvSpPr>
        <p:spPr bwMode="auto">
          <a:xfrm>
            <a:off x="2133600" y="56388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Accounting and Tracking </a:t>
            </a:r>
            <a:r>
              <a:rPr lang="en-US" altLang="en-US" dirty="0" smtClean="0"/>
              <a:t>Software</a:t>
            </a:r>
            <a:endParaRPr lang="en-US" altLang="en-US" dirty="0"/>
          </a:p>
        </p:txBody>
      </p:sp>
      <p:sp>
        <p:nvSpPr>
          <p:cNvPr id="37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altLang="en-US" dirty="0"/>
              <a:t>1</a:t>
            </a:r>
            <a:r>
              <a:rPr lang="en-US" altLang="en-US" dirty="0" smtClean="0"/>
              <a:t>8 </a:t>
            </a:r>
            <a:r>
              <a:rPr lang="en-US" altLang="en-US" dirty="0"/>
              <a:t>May 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1565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2A1C-05E3-48D1-B7F5-C5F658CB35E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153400" cy="121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Lake Clarity Crediting Program</a:t>
            </a:r>
            <a:r>
              <a:rPr lang="en-US" sz="3600" dirty="0" smtClean="0">
                <a:solidFill>
                  <a:srgbClr val="FFCC00"/>
                </a:solidFill>
              </a:rPr>
              <a:t/>
            </a:r>
            <a:br>
              <a:rPr lang="en-US" sz="3600" dirty="0" smtClean="0">
                <a:solidFill>
                  <a:srgbClr val="FFCC00"/>
                </a:solidFill>
              </a:rPr>
            </a:br>
            <a:endParaRPr lang="en-US" sz="3600" b="1" dirty="0">
              <a:solidFill>
                <a:srgbClr val="FFCC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54" y="1140982"/>
            <a:ext cx="7300546" cy="5024032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 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2017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1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CC00"/>
                </a:solidFill>
              </a:rPr>
              <a:t>Sharing Credits Across Jurisdictions</a:t>
            </a:r>
            <a:endParaRPr lang="en-US" sz="3200" dirty="0">
              <a:solidFill>
                <a:srgbClr val="FFCC00"/>
              </a:solidFill>
            </a:endParaRPr>
          </a:p>
        </p:txBody>
      </p:sp>
      <p:pic>
        <p:nvPicPr>
          <p:cNvPr id="8" name="Content Placeholder 7" descr="Screen Shot 2017-04-30 at 11.14.33 AM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356" b="-31356"/>
          <a:stretch>
            <a:fillRect/>
          </a:stretch>
        </p:blipFill>
        <p:spPr>
          <a:xfrm>
            <a:off x="4724400" y="1098551"/>
            <a:ext cx="4351658" cy="48768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14400" y="1957387"/>
            <a:ext cx="4038600" cy="4525963"/>
          </a:xfrm>
        </p:spPr>
        <p:txBody>
          <a:bodyPr/>
          <a:lstStyle/>
          <a:p>
            <a:r>
              <a:rPr lang="en-US" sz="2400" b="1" dirty="0" smtClean="0"/>
              <a:t>City/</a:t>
            </a:r>
            <a:r>
              <a:rPr lang="en-US" sz="2400" b="1" dirty="0" err="1" smtClean="0"/>
              <a:t>CalTrans</a:t>
            </a:r>
            <a:r>
              <a:rPr lang="en-US" sz="2400" b="1" dirty="0" smtClean="0"/>
              <a:t>/Private Property and $$</a:t>
            </a:r>
          </a:p>
          <a:p>
            <a:r>
              <a:rPr lang="en-US" sz="2400" b="1" dirty="0" smtClean="0"/>
              <a:t>Capital Cost &gt;$15M</a:t>
            </a:r>
          </a:p>
          <a:p>
            <a:r>
              <a:rPr lang="en-US" sz="2400" b="1" dirty="0" smtClean="0"/>
              <a:t>Community facilities </a:t>
            </a:r>
            <a:r>
              <a:rPr lang="en-US" sz="2400" b="1" dirty="0"/>
              <a:t>d</a:t>
            </a:r>
            <a:r>
              <a:rPr lang="en-US" sz="2400" b="1" dirty="0" smtClean="0"/>
              <a:t>istrict funds </a:t>
            </a:r>
            <a:r>
              <a:rPr lang="en-US" sz="2400" b="1" dirty="0"/>
              <a:t>m</a:t>
            </a:r>
            <a:r>
              <a:rPr lang="en-US" sz="2400" b="1" dirty="0" smtClean="0"/>
              <a:t>aintenance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81D25-36F4-403D-A203-B0872ACE8E3D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 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2017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1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7157-D866-42C8-AEBF-5C4EB06FF109}" type="slidenum">
              <a:rPr lang="en-US"/>
              <a:pPr/>
              <a:t>23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CC00"/>
                </a:solidFill>
              </a:rPr>
              <a:t>LCCP Report Card</a:t>
            </a:r>
            <a:endParaRPr lang="en-US" sz="3600" dirty="0">
              <a:solidFill>
                <a:srgbClr val="FFCC00"/>
              </a:solidFill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543800" cy="4525963"/>
          </a:xfrm>
        </p:spPr>
        <p:txBody>
          <a:bodyPr/>
          <a:lstStyle/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990600" y="1417638"/>
            <a:ext cx="800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1500" indent="-342900" algn="l">
              <a:spcBef>
                <a:spcPct val="20000"/>
              </a:spcBef>
            </a:pPr>
            <a:r>
              <a:rPr lang="en-US" sz="2800" b="1" dirty="0" smtClean="0"/>
              <a:t>Water Board: </a:t>
            </a:r>
          </a:p>
          <a:p>
            <a:pPr marL="1028700" lvl="1" indent="-342900" algn="l">
              <a:spcBef>
                <a:spcPct val="20000"/>
              </a:spcBef>
              <a:buFont typeface="Arial"/>
              <a:buChar char="•"/>
            </a:pPr>
            <a:r>
              <a:rPr lang="en-US" sz="2400" b="1" dirty="0" smtClean="0"/>
              <a:t>Focuses municipalities on effective </a:t>
            </a:r>
            <a:r>
              <a:rPr lang="en-US" sz="2400" b="1" dirty="0"/>
              <a:t>a</a:t>
            </a:r>
            <a:r>
              <a:rPr lang="en-US" sz="2400" b="1" dirty="0" smtClean="0"/>
              <a:t>ctions</a:t>
            </a:r>
          </a:p>
          <a:p>
            <a:pPr marL="1028700" lvl="1" indent="-342900" algn="l">
              <a:spcBef>
                <a:spcPct val="20000"/>
              </a:spcBef>
              <a:buFont typeface="Arial"/>
              <a:buChar char="•"/>
            </a:pPr>
            <a:r>
              <a:rPr lang="en-US" sz="2400" b="1" dirty="0" smtClean="0"/>
              <a:t>Creates incentives for innovation</a:t>
            </a:r>
          </a:p>
          <a:p>
            <a:pPr marL="1028700" lvl="1" indent="-342900" algn="l">
              <a:spcBef>
                <a:spcPct val="20000"/>
              </a:spcBef>
              <a:buFont typeface="Arial"/>
              <a:buChar char="•"/>
            </a:pPr>
            <a:r>
              <a:rPr lang="en-US" sz="2400" b="1" dirty="0" smtClean="0"/>
              <a:t>Links project-level </a:t>
            </a:r>
            <a:r>
              <a:rPr lang="en-US" sz="2400" b="1" dirty="0"/>
              <a:t>a</a:t>
            </a:r>
            <a:r>
              <a:rPr lang="en-US" sz="2400" b="1" dirty="0" smtClean="0"/>
              <a:t>ctions to Lake Tahoe TMDL </a:t>
            </a:r>
          </a:p>
          <a:p>
            <a:pPr marL="571500" indent="-342900" algn="l">
              <a:spcBef>
                <a:spcPct val="20000"/>
              </a:spcBef>
            </a:pPr>
            <a:r>
              <a:rPr lang="en-US" sz="2800" b="1" dirty="0" smtClean="0"/>
              <a:t>Municipalities: </a:t>
            </a:r>
            <a:endParaRPr lang="en-US" sz="2800" b="1" dirty="0"/>
          </a:p>
          <a:p>
            <a:pPr marL="1028700" lvl="1" indent="-342900" algn="l">
              <a:spcBef>
                <a:spcPct val="20000"/>
              </a:spcBef>
              <a:buFont typeface="Arial"/>
              <a:buChar char="•"/>
            </a:pPr>
            <a:r>
              <a:rPr lang="en-US" sz="2400" b="1" dirty="0"/>
              <a:t>Program flexibility</a:t>
            </a:r>
          </a:p>
          <a:p>
            <a:pPr marL="1028700" lvl="1" indent="-342900" algn="l">
              <a:spcBef>
                <a:spcPct val="20000"/>
              </a:spcBef>
              <a:buFont typeface="Arial"/>
              <a:buChar char="•"/>
            </a:pPr>
            <a:r>
              <a:rPr lang="en-US" sz="2400" b="1" dirty="0" smtClean="0"/>
              <a:t>Regulatory predictability</a:t>
            </a:r>
          </a:p>
          <a:p>
            <a:pPr marL="1028700" lvl="1" indent="-342900" algn="l">
              <a:spcBef>
                <a:spcPct val="20000"/>
              </a:spcBef>
              <a:buFont typeface="Arial"/>
              <a:buChar char="•"/>
            </a:pPr>
            <a:r>
              <a:rPr lang="en-US" sz="2400" b="1" dirty="0"/>
              <a:t>Opportunities to cooperate </a:t>
            </a:r>
          </a:p>
          <a:p>
            <a:pPr marL="1028700" lvl="1" indent="-342900" algn="l">
              <a:spcBef>
                <a:spcPct val="20000"/>
              </a:spcBef>
              <a:buFont typeface="Arial"/>
              <a:buChar char="•"/>
            </a:pPr>
            <a:endParaRPr lang="en-US" sz="2400" b="1" dirty="0"/>
          </a:p>
          <a:p>
            <a:pPr marL="1028700" lvl="1" indent="-342900" algn="l">
              <a:spcBef>
                <a:spcPct val="20000"/>
              </a:spcBef>
              <a:buFont typeface="Arial"/>
              <a:buChar char="•"/>
            </a:pPr>
            <a:endParaRPr lang="en-US" sz="2400" b="1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altLang="en-US" dirty="0"/>
              <a:t>1</a:t>
            </a:r>
            <a:r>
              <a:rPr lang="en-US" altLang="en-US" dirty="0" smtClean="0"/>
              <a:t>8 </a:t>
            </a:r>
            <a:r>
              <a:rPr lang="en-US" altLang="en-US" dirty="0"/>
              <a:t>May 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96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7157-D866-42C8-AEBF-5C4EB06FF109}" type="slidenum">
              <a:rPr lang="en-US"/>
              <a:pPr/>
              <a:t>24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CC00"/>
                </a:solidFill>
              </a:rPr>
              <a:t>LCCP Report Card</a:t>
            </a:r>
            <a:endParaRPr lang="en-US" sz="3600" dirty="0">
              <a:solidFill>
                <a:srgbClr val="FFCC00"/>
              </a:solidFill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543800" cy="4525963"/>
          </a:xfrm>
        </p:spPr>
        <p:txBody>
          <a:bodyPr/>
          <a:lstStyle/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1143000" y="1524000"/>
            <a:ext cx="7848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1500" indent="-342900" algn="l">
              <a:spcBef>
                <a:spcPct val="20000"/>
              </a:spcBef>
            </a:pPr>
            <a:r>
              <a:rPr lang="en-US" sz="2800" b="1" dirty="0"/>
              <a:t>Funding </a:t>
            </a:r>
            <a:r>
              <a:rPr lang="en-US" sz="2800" b="1" dirty="0" smtClean="0"/>
              <a:t>Agencies: </a:t>
            </a:r>
            <a:endParaRPr lang="en-US" sz="2800" b="1" dirty="0"/>
          </a:p>
          <a:p>
            <a:pPr marL="1143000" lvl="1" indent="-457200" algn="l">
              <a:spcBef>
                <a:spcPct val="20000"/>
              </a:spcBef>
              <a:buFont typeface="Arial"/>
              <a:buChar char="•"/>
            </a:pPr>
            <a:r>
              <a:rPr lang="en-US" sz="2400" b="1" dirty="0"/>
              <a:t>Guidance for </a:t>
            </a:r>
            <a:r>
              <a:rPr lang="en-US" sz="2400" b="1" dirty="0" smtClean="0"/>
              <a:t>awarding </a:t>
            </a:r>
            <a:r>
              <a:rPr lang="en-US" sz="2400" b="1" dirty="0"/>
              <a:t>g</a:t>
            </a:r>
            <a:r>
              <a:rPr lang="en-US" sz="2400" b="1" dirty="0" smtClean="0"/>
              <a:t>rants</a:t>
            </a:r>
            <a:endParaRPr lang="en-US" sz="2400" b="1" dirty="0"/>
          </a:p>
          <a:p>
            <a:pPr marL="1143000" lvl="1" indent="-457200" algn="l">
              <a:spcBef>
                <a:spcPct val="20000"/>
              </a:spcBef>
              <a:buFont typeface="Arial"/>
              <a:buChar char="•"/>
            </a:pPr>
            <a:r>
              <a:rPr lang="en-US" sz="2400" b="1" dirty="0"/>
              <a:t>Evaluate p</a:t>
            </a:r>
            <a:r>
              <a:rPr lang="en-US" sz="2400" b="1" dirty="0" smtClean="0"/>
              <a:t>roject effectiveness</a:t>
            </a:r>
            <a:endParaRPr lang="en-US" sz="2400" b="1" dirty="0"/>
          </a:p>
          <a:p>
            <a:pPr marL="571500" indent="-342900" algn="l">
              <a:spcBef>
                <a:spcPct val="20000"/>
              </a:spcBef>
            </a:pPr>
            <a:r>
              <a:rPr lang="en-US" sz="2800" b="1" dirty="0" smtClean="0"/>
              <a:t>Stakeholders: </a:t>
            </a:r>
          </a:p>
          <a:p>
            <a:pPr marL="1028700" lvl="1" indent="-342900" algn="l">
              <a:spcBef>
                <a:spcPct val="20000"/>
              </a:spcBef>
              <a:buFont typeface="Arial"/>
              <a:buChar char="•"/>
            </a:pPr>
            <a:r>
              <a:rPr lang="en-US" sz="2400" b="1" dirty="0" smtClean="0"/>
              <a:t>Most accept regulatory </a:t>
            </a:r>
            <a:r>
              <a:rPr lang="en-US" sz="2400" b="1" dirty="0"/>
              <a:t>s</a:t>
            </a:r>
            <a:r>
              <a:rPr lang="en-US" sz="2400" b="1" dirty="0" smtClean="0"/>
              <a:t>trategy</a:t>
            </a:r>
          </a:p>
          <a:p>
            <a:pPr marL="1028700" lvl="1" indent="-342900" algn="l">
              <a:spcBef>
                <a:spcPct val="20000"/>
              </a:spcBef>
              <a:buFont typeface="Arial"/>
              <a:buChar char="•"/>
            </a:pPr>
            <a:r>
              <a:rPr lang="en-US" sz="2400" b="1" dirty="0" smtClean="0"/>
              <a:t>Some </a:t>
            </a:r>
            <a:r>
              <a:rPr lang="en-US" sz="2400" b="1" dirty="0"/>
              <a:t>d</a:t>
            </a:r>
            <a:r>
              <a:rPr lang="en-US" sz="2400" b="1" dirty="0" smtClean="0"/>
              <a:t>istrust models</a:t>
            </a:r>
          </a:p>
          <a:p>
            <a:pPr marL="1028700" lvl="1" indent="-342900" algn="l">
              <a:spcBef>
                <a:spcPct val="20000"/>
              </a:spcBef>
              <a:buFont typeface="Arial"/>
              <a:buChar char="•"/>
            </a:pPr>
            <a:r>
              <a:rPr lang="en-US" sz="2400" b="1" dirty="0" smtClean="0"/>
              <a:t>Equity concern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altLang="en-US" dirty="0"/>
              <a:t>1</a:t>
            </a:r>
            <a:r>
              <a:rPr lang="en-US" altLang="en-US" dirty="0" smtClean="0"/>
              <a:t>8 </a:t>
            </a:r>
            <a:r>
              <a:rPr lang="en-US" altLang="en-US" dirty="0"/>
              <a:t>May 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36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7157-D866-42C8-AEBF-5C4EB06FF109}" type="slidenum">
              <a:rPr lang="en-US"/>
              <a:pPr/>
              <a:t>25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CC00"/>
                </a:solidFill>
              </a:rPr>
              <a:t>LCCP Report Card</a:t>
            </a:r>
            <a:endParaRPr lang="en-US" sz="3600" dirty="0">
              <a:solidFill>
                <a:srgbClr val="FFCC00"/>
              </a:solidFill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543800" cy="4525963"/>
          </a:xfrm>
        </p:spPr>
        <p:txBody>
          <a:bodyPr/>
          <a:lstStyle/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1143000" y="1524000"/>
            <a:ext cx="7848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1500" indent="-342900" algn="l">
              <a:spcBef>
                <a:spcPct val="20000"/>
              </a:spcBef>
            </a:pPr>
            <a:r>
              <a:rPr lang="en-US" sz="2800" b="1" dirty="0" smtClean="0"/>
              <a:t>Lessons Learned:</a:t>
            </a:r>
          </a:p>
          <a:p>
            <a:pPr marL="571500" indent="-342900" algn="l">
              <a:spcBef>
                <a:spcPct val="20000"/>
              </a:spcBef>
              <a:buFont typeface="Arial"/>
              <a:buChar char="•"/>
            </a:pPr>
            <a:r>
              <a:rPr lang="en-US" sz="2400" b="1" dirty="0" smtClean="0"/>
              <a:t>Develop tools </a:t>
            </a:r>
            <a:r>
              <a:rPr lang="en-US" sz="2400" b="1" dirty="0"/>
              <a:t>c</a:t>
            </a:r>
            <a:r>
              <a:rPr lang="en-US" sz="2400" b="1" dirty="0" smtClean="0"/>
              <a:t>oncurrent with policy</a:t>
            </a:r>
          </a:p>
          <a:p>
            <a:pPr marL="571500" indent="-342900" algn="l">
              <a:spcBef>
                <a:spcPct val="20000"/>
              </a:spcBef>
              <a:buFont typeface="Arial"/>
              <a:buChar char="•"/>
            </a:pPr>
            <a:r>
              <a:rPr lang="en-US" sz="2400" b="1" dirty="0" smtClean="0"/>
              <a:t>Provide consistency and predictability</a:t>
            </a:r>
          </a:p>
          <a:p>
            <a:pPr marL="571500" indent="-342900" algn="l">
              <a:spcBef>
                <a:spcPct val="20000"/>
              </a:spcBef>
              <a:buFont typeface="Arial"/>
              <a:buChar char="•"/>
            </a:pPr>
            <a:r>
              <a:rPr lang="en-US" sz="2400" b="1" dirty="0" smtClean="0"/>
              <a:t>Share risks associated with uncertainty</a:t>
            </a:r>
          </a:p>
          <a:p>
            <a:pPr marL="571500" indent="-342900" algn="l">
              <a:spcBef>
                <a:spcPct val="20000"/>
              </a:spcBef>
              <a:buFont typeface="Arial"/>
              <a:buChar char="•"/>
            </a:pPr>
            <a:r>
              <a:rPr lang="en-US" sz="2400" b="1" dirty="0" smtClean="0"/>
              <a:t>Continually update tools and software to incorporate new science</a:t>
            </a:r>
          </a:p>
          <a:p>
            <a:pPr marL="571500" indent="-342900" algn="l">
              <a:spcBef>
                <a:spcPct val="20000"/>
              </a:spcBef>
              <a:buFont typeface="Arial"/>
              <a:buChar char="•"/>
            </a:pPr>
            <a:r>
              <a:rPr lang="en-US" sz="2400" b="1" dirty="0" smtClean="0"/>
              <a:t>Regularly engage with partners to adaptively manage the program</a:t>
            </a:r>
            <a:endParaRPr lang="en-US" sz="2400" b="1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altLang="en-US" dirty="0"/>
              <a:t>1</a:t>
            </a:r>
            <a:r>
              <a:rPr lang="en-US" altLang="en-US" dirty="0" smtClean="0"/>
              <a:t>8 </a:t>
            </a:r>
            <a:r>
              <a:rPr lang="en-US" altLang="en-US" dirty="0"/>
              <a:t>May 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4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18 </a:t>
            </a:r>
            <a:r>
              <a:rPr lang="en-US" altLang="en-US" dirty="0"/>
              <a:t>May 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E7AA5-2868-4285-9FBD-2B747BC7C86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FFCC00"/>
                </a:solidFill>
              </a:rPr>
              <a:t>Is Lake Clarity Improving?</a:t>
            </a:r>
            <a:endParaRPr lang="en-US" altLang="en-US" sz="3600" dirty="0">
              <a:solidFill>
                <a:srgbClr val="FFCC00"/>
              </a:solidFill>
            </a:endParaRPr>
          </a:p>
        </p:txBody>
      </p:sp>
      <p:pic>
        <p:nvPicPr>
          <p:cNvPr id="1026" name="Picture 2" descr="2015 Annual Secchi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754328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ADF8-2A1C-421B-9CCA-0B570E8DC851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32781" name="Picture 13" descr="2007%20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7696200" cy="57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8001000" cy="1143000"/>
          </a:xfrm>
        </p:spPr>
        <p:txBody>
          <a:bodyPr/>
          <a:lstStyle/>
          <a:p>
            <a:r>
              <a:rPr lang="en-US" altLang="en-US" b="1">
                <a:solidFill>
                  <a:srgbClr val="990000"/>
                </a:solidFill>
              </a:rPr>
              <a:t>Questions?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altLang="en-US" dirty="0"/>
              <a:t>1</a:t>
            </a:r>
            <a:r>
              <a:rPr lang="en-US" altLang="en-US" dirty="0" smtClean="0"/>
              <a:t>8 </a:t>
            </a:r>
            <a:r>
              <a:rPr lang="en-US" altLang="en-US" dirty="0"/>
              <a:t>May 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 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2017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409C82-9935-4C52-A3BA-106A08374E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3334" name="Rectangle 38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066800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FFC000"/>
                </a:solidFill>
              </a:rPr>
              <a:t>Lake Tahoe TMDL Phases</a:t>
            </a:r>
            <a:endParaRPr lang="en-US" altLang="en-US" sz="3600" dirty="0">
              <a:solidFill>
                <a:srgbClr val="FFC000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990600" y="13716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Science Phase (1959 – 2010) </a:t>
            </a:r>
          </a:p>
          <a:p>
            <a:pPr lvl="1" indent="-342900"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latin typeface="Arial"/>
              </a:rPr>
              <a:t>What pollutants are causing clarity loss? </a:t>
            </a:r>
          </a:p>
          <a:p>
            <a:pPr lvl="1" indent="-342900">
              <a:buFontTx/>
              <a:buChar char="•"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much of each pollutant reaches the lake?</a:t>
            </a:r>
          </a:p>
          <a:p>
            <a:pPr lvl="1" indent="-342900">
              <a:buFontTx/>
              <a:buChar char="•"/>
              <a:defRPr/>
            </a:pPr>
            <a:r>
              <a:rPr lang="en-US" altLang="en-US" sz="2000" b="1" baseline="0" dirty="0" smtClean="0">
                <a:solidFill>
                  <a:srgbClr val="000000"/>
                </a:solidFill>
                <a:latin typeface="Arial"/>
              </a:rPr>
              <a:t>How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/>
              </a:rPr>
              <a:t> much of each pollutant can the lake receive and still meet clarity goal? </a:t>
            </a:r>
          </a:p>
          <a:p>
            <a:pPr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Regulatory Strategy Phase (2005 – 2010) </a:t>
            </a:r>
          </a:p>
          <a:p>
            <a:pPr lvl="1" indent="-342900">
              <a:buFontTx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</a:rPr>
              <a:t>What strategy should we use to reduce pollutant loading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pPr lvl="1" indent="-342900">
              <a:buFontTx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latin typeface="Arial"/>
              </a:rPr>
              <a:t>How do we regulate pollutant load reduction?</a:t>
            </a:r>
            <a:endParaRPr lang="en-US" altLang="en-US" sz="2000" b="1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Phase (2010 </a:t>
            </a:r>
            <a:r>
              <a:rPr lang="en-US" altLang="en-US" sz="2400" b="1" dirty="0">
                <a:solidFill>
                  <a:srgbClr val="000000"/>
                </a:solidFill>
              </a:rPr>
              <a:t>–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2075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?)</a:t>
            </a:r>
          </a:p>
          <a:p>
            <a:pPr lvl="1" indent="-342900">
              <a:buFontTx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</a:rPr>
              <a:t>Are we achieving expected reductions in pollutant loading?</a:t>
            </a:r>
          </a:p>
          <a:p>
            <a:pPr lvl="1" indent="-342900">
              <a:buFontTx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</a:rPr>
              <a:t>Is lake clarity improving? </a:t>
            </a:r>
          </a:p>
        </p:txBody>
      </p:sp>
    </p:spTree>
    <p:extLst>
      <p:ext uri="{BB962C8B-B14F-4D97-AF65-F5344CB8AC3E}">
        <p14:creationId xmlns:p14="http://schemas.microsoft.com/office/powerpoint/2010/main" val="2139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 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2017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409C82-9935-4C52-A3BA-106A08374E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3334" name="Rectangle 38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914400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FFC000"/>
                </a:solidFill>
              </a:rPr>
              <a:t>Science Phase: 1959 - 2010</a:t>
            </a:r>
            <a:endParaRPr lang="en-US" altLang="en-US" sz="3600" dirty="0">
              <a:solidFill>
                <a:srgbClr val="FFC000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66800" y="1444625"/>
            <a:ext cx="8077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latin typeface="Arial"/>
              </a:rPr>
              <a:t>1959: Dr. Charles Goldman began monitoring lake clarity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latin typeface="Arial"/>
              </a:rPr>
              <a:t>Initial hypothesis: N, P causing clarity loss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latin typeface="Arial"/>
              </a:rPr>
              <a:t>1968: All wastewater exported from Tahoe Basin</a:t>
            </a:r>
            <a:endParaRPr lang="en-US" altLang="en-US" sz="2400" b="1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latin typeface="Arial"/>
              </a:rPr>
              <a:t>Remaining N, P from non-point sources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latin typeface="Arial"/>
              </a:rPr>
              <a:t>2005: Scientists find new culprit: fine sediment particles (FSP)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altLang="en-US" sz="2400" b="1" dirty="0" smtClean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altLang="en-US" sz="2400" b="1" dirty="0" smtClean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0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CF13-E295-4F48-8C1B-5815A03AB5F8}" type="slidenum">
              <a:rPr lang="en-US"/>
              <a:pPr/>
              <a:t>5</a:t>
            </a:fld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80010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What are the Sources of Nitrogen? </a:t>
            </a:r>
            <a:endParaRPr lang="en-US" sz="3200" dirty="0">
              <a:solidFill>
                <a:srgbClr val="FFC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529894"/>
              </p:ext>
            </p:extLst>
          </p:nvPr>
        </p:nvGraphicFramePr>
        <p:xfrm>
          <a:off x="1981200" y="1295400"/>
          <a:ext cx="6096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 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2017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4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A6A-F3B5-594A-98A9-2B9635DB8555}" type="slidenum">
              <a:rPr lang="en-US"/>
              <a:pPr/>
              <a:t>6</a:t>
            </a:fld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8001000" cy="1143000"/>
          </a:xfrm>
        </p:spPr>
        <p:txBody>
          <a:bodyPr/>
          <a:lstStyle/>
          <a:p>
            <a:r>
              <a:rPr lang="is-IS" sz="3200" dirty="0" smtClean="0">
                <a:solidFill>
                  <a:srgbClr val="FFC000"/>
                </a:solidFill>
              </a:rPr>
              <a:t>… and Phosphorus?</a:t>
            </a:r>
            <a:endParaRPr lang="en-US" sz="3200" dirty="0">
              <a:solidFill>
                <a:srgbClr val="FFC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768048"/>
              </p:ext>
            </p:extLst>
          </p:nvPr>
        </p:nvGraphicFramePr>
        <p:xfrm>
          <a:off x="1828800" y="1219200"/>
          <a:ext cx="6494463" cy="446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 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2017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9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</a:t>
            </a:r>
            <a:r>
              <a:rPr lang="en-US" altLang="en-US" dirty="0" smtClean="0"/>
              <a:t>8 </a:t>
            </a:r>
            <a:r>
              <a:rPr lang="en-US" altLang="en-US" dirty="0"/>
              <a:t>May 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3B9-6F17-4783-9B84-43114D95017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altLang="en-US" sz="3200" dirty="0">
                <a:solidFill>
                  <a:srgbClr val="FF9900"/>
                </a:solidFill>
              </a:rPr>
              <a:t> </a:t>
            </a:r>
            <a:r>
              <a:rPr lang="is-IS" altLang="en-US" sz="3200" dirty="0" smtClean="0">
                <a:solidFill>
                  <a:srgbClr val="FFC000"/>
                </a:solidFill>
              </a:rPr>
              <a:t>… and Fine Sediment Particles?</a:t>
            </a:r>
            <a:endParaRPr lang="en-US" altLang="en-US" sz="3200" dirty="0">
              <a:solidFill>
                <a:srgbClr val="FFC000"/>
              </a:solidFill>
            </a:endParaRP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662940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3048000" y="1905000"/>
            <a:ext cx="4191000" cy="36671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(particles less than 16 micrometers)</a:t>
            </a:r>
          </a:p>
        </p:txBody>
      </p:sp>
    </p:spTree>
    <p:extLst>
      <p:ext uri="{BB962C8B-B14F-4D97-AF65-F5344CB8AC3E}">
        <p14:creationId xmlns:p14="http://schemas.microsoft.com/office/powerpoint/2010/main" val="7547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18 May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0DE0A-8DB6-4F24-A085-73586CF3ACB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095" y="381000"/>
            <a:ext cx="6784731" cy="1143000"/>
          </a:xfrm>
        </p:spPr>
        <p:txBody>
          <a:bodyPr/>
          <a:lstStyle/>
          <a:p>
            <a:pPr marL="571500" indent="-571500" algn="l"/>
            <a:r>
              <a:rPr lang="en-US" altLang="en-US" sz="3600" dirty="0">
                <a:solidFill>
                  <a:srgbClr val="FF9900"/>
                </a:solidFill>
              </a:rPr>
              <a:t>	</a:t>
            </a:r>
            <a:r>
              <a:rPr lang="en-US" altLang="en-US" sz="3200" dirty="0" smtClean="0">
                <a:solidFill>
                  <a:srgbClr val="FFC000"/>
                </a:solidFill>
              </a:rPr>
              <a:t>TMDL Science Conclusions</a:t>
            </a:r>
            <a:endParaRPr lang="en-US" altLang="en-US" sz="4000" dirty="0">
              <a:solidFill>
                <a:srgbClr val="FFC000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5400" y="1752600"/>
            <a:ext cx="7784123" cy="3505200"/>
          </a:xfrm>
        </p:spPr>
        <p:txBody>
          <a:bodyPr/>
          <a:lstStyle/>
          <a:p>
            <a:r>
              <a:rPr lang="en-US" altLang="en-US" sz="2800" b="1" dirty="0" smtClean="0"/>
              <a:t>Two- thirds of clarity loss caused by FSP (</a:t>
            </a:r>
            <a:r>
              <a:rPr lang="en-US" altLang="en-US" sz="2800" b="1" dirty="0"/>
              <a:t>&lt;16 micrometers</a:t>
            </a:r>
            <a:r>
              <a:rPr lang="en-US" altLang="en-US" sz="2800" b="1" dirty="0" smtClean="0"/>
              <a:t>) </a:t>
            </a:r>
          </a:p>
          <a:p>
            <a:r>
              <a:rPr lang="en-US" altLang="en-US" sz="2800" b="1" dirty="0" smtClean="0"/>
              <a:t>Total FSP Load = 481 x 10</a:t>
            </a:r>
            <a:r>
              <a:rPr lang="en-US" altLang="en-US" sz="2800" b="1" baseline="30000" dirty="0" smtClean="0"/>
              <a:t>16</a:t>
            </a:r>
            <a:r>
              <a:rPr lang="en-US" altLang="en-US" sz="2800" b="1" dirty="0" smtClean="0"/>
              <a:t> Particles</a:t>
            </a:r>
          </a:p>
          <a:p>
            <a:r>
              <a:rPr lang="en-US" altLang="en-US" sz="2800" b="1" dirty="0" smtClean="0"/>
              <a:t>Need to reduce FSP load by 32% to reverse clarity loss</a:t>
            </a:r>
          </a:p>
          <a:p>
            <a:r>
              <a:rPr lang="en-US" altLang="en-US" sz="2800" b="1" dirty="0" smtClean="0"/>
              <a:t>Urban accounts for 72% of FSP</a:t>
            </a:r>
          </a:p>
          <a:p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8507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34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rgbClr val="FFC000"/>
                </a:solidFill>
              </a:rPr>
              <a:t>Regulatory Strategy Phase </a:t>
            </a:r>
            <a:br>
              <a:rPr lang="en-US" altLang="en-US" sz="3600" dirty="0" smtClean="0">
                <a:solidFill>
                  <a:srgbClr val="FFC000"/>
                </a:solidFill>
              </a:rPr>
            </a:br>
            <a:r>
              <a:rPr lang="en-US" altLang="en-US" sz="3600" dirty="0" smtClean="0">
                <a:solidFill>
                  <a:srgbClr val="FFC000"/>
                </a:solidFill>
              </a:rPr>
              <a:t>2005 - 2010</a:t>
            </a:r>
            <a:endParaRPr lang="en-US" altLang="en-US" sz="3600" dirty="0">
              <a:solidFill>
                <a:srgbClr val="FFC000"/>
              </a:solidFill>
            </a:endParaRPr>
          </a:p>
        </p:txBody>
      </p:sp>
      <p:pic>
        <p:nvPicPr>
          <p:cNvPr id="9" name="Content Placeholder 8" descr="Screen Shot 2017-04-26 at 7.52.04 AM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" b="6777"/>
          <a:stretch>
            <a:fillRect/>
          </a:stretch>
        </p:blipFill>
        <p:spPr>
          <a:xfrm>
            <a:off x="953102" y="1524000"/>
            <a:ext cx="3618898" cy="429895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spcAft>
                <a:spcPts val="2400"/>
              </a:spcAft>
              <a:defRPr/>
            </a:pPr>
            <a:r>
              <a:rPr lang="en-US" altLang="en-US" sz="2200" b="1" dirty="0" smtClean="0">
                <a:solidFill>
                  <a:srgbClr val="000000"/>
                </a:solidFill>
              </a:rPr>
              <a:t>For each source category, experts quantified different options to reduce N, P, FSP loads </a:t>
            </a:r>
          </a:p>
          <a:p>
            <a:pPr lvl="0">
              <a:spcAft>
                <a:spcPts val="2400"/>
              </a:spcAft>
              <a:defRPr/>
            </a:pPr>
            <a:r>
              <a:rPr lang="en-US" altLang="en-US" sz="2200" b="1" dirty="0" smtClean="0">
                <a:solidFill>
                  <a:srgbClr val="000000"/>
                </a:solidFill>
              </a:rPr>
              <a:t>TMDL implementation strategy based on cost-effectiveness and feasibility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 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2017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409C82-9935-4C52-A3BA-106A08374E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20983</TotalTime>
  <Words>790</Words>
  <Application>Microsoft Office PowerPoint</Application>
  <PresentationFormat>On-screen Show (4:3)</PresentationFormat>
  <Paragraphs>253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Default Design</vt:lpstr>
      <vt:lpstr>Worksheet</vt:lpstr>
      <vt:lpstr>PowerPoint Presentation</vt:lpstr>
      <vt:lpstr>What is the Lake Tahoe TMDL?</vt:lpstr>
      <vt:lpstr>Lake Tahoe TMDL Phases</vt:lpstr>
      <vt:lpstr>Science Phase: 1959 - 2010</vt:lpstr>
      <vt:lpstr>What are the Sources of Nitrogen? </vt:lpstr>
      <vt:lpstr>… and Phosphorus?</vt:lpstr>
      <vt:lpstr> … and Fine Sediment Particles?</vt:lpstr>
      <vt:lpstr> TMDL Science Conclusions</vt:lpstr>
      <vt:lpstr>Regulatory Strategy Phase  2005 - 2010</vt:lpstr>
      <vt:lpstr>PowerPoint Presentation</vt:lpstr>
      <vt:lpstr>Urban FSP Reduction Timeline</vt:lpstr>
      <vt:lpstr>Municipal NPDES  Storm Water Permit</vt:lpstr>
      <vt:lpstr>Storm Water Permittees</vt:lpstr>
      <vt:lpstr>Implementation Phase 2010 – 2075?</vt:lpstr>
      <vt:lpstr>Lake Clarity Credit</vt:lpstr>
      <vt:lpstr>Lake Clarity Credit Targets Minimum Number of Credits</vt:lpstr>
      <vt:lpstr>The Lake Clarity Crediting  Program Process</vt:lpstr>
      <vt:lpstr>Many Ways to Earn Credits</vt:lpstr>
      <vt:lpstr>Municipality Prioritizes Actions  to Earn Credits</vt:lpstr>
      <vt:lpstr>PowerPoint Presentation</vt:lpstr>
      <vt:lpstr>Lake Clarity Crediting Program </vt:lpstr>
      <vt:lpstr>Sharing Credits Across Jurisdictions</vt:lpstr>
      <vt:lpstr>LCCP Report Card</vt:lpstr>
      <vt:lpstr>LCCP Report Card</vt:lpstr>
      <vt:lpstr>LCCP Report Card</vt:lpstr>
      <vt:lpstr>Is Lake Clarity Improving?</vt:lpstr>
      <vt:lpstr>Questions?</vt:lpstr>
    </vt:vector>
  </TitlesOfParts>
  <Company>SWRCB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RLarsen</dc:creator>
  <cp:lastModifiedBy>Larsen, Robert@Waterboards</cp:lastModifiedBy>
  <cp:revision>239</cp:revision>
  <dcterms:created xsi:type="dcterms:W3CDTF">2007-08-30T21:06:54Z</dcterms:created>
  <dcterms:modified xsi:type="dcterms:W3CDTF">2017-05-15T19:09:32Z</dcterms:modified>
</cp:coreProperties>
</file>